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257" r:id="rId2"/>
    <p:sldId id="258" r:id="rId3"/>
    <p:sldId id="264" r:id="rId4"/>
    <p:sldId id="260" r:id="rId5"/>
    <p:sldId id="265" r:id="rId6"/>
    <p:sldId id="336" r:id="rId7"/>
    <p:sldId id="356" r:id="rId8"/>
    <p:sldId id="271" r:id="rId9"/>
    <p:sldId id="269" r:id="rId10"/>
    <p:sldId id="273" r:id="rId11"/>
    <p:sldId id="357" r:id="rId12"/>
    <p:sldId id="394" r:id="rId13"/>
    <p:sldId id="360" r:id="rId14"/>
    <p:sldId id="359" r:id="rId15"/>
    <p:sldId id="383" r:id="rId16"/>
    <p:sldId id="363" r:id="rId17"/>
    <p:sldId id="395" r:id="rId18"/>
    <p:sldId id="396" r:id="rId19"/>
    <p:sldId id="397" r:id="rId20"/>
    <p:sldId id="398" r:id="rId21"/>
    <p:sldId id="399" r:id="rId22"/>
    <p:sldId id="400" r:id="rId23"/>
    <p:sldId id="401" r:id="rId24"/>
    <p:sldId id="402" r:id="rId25"/>
    <p:sldId id="403" r:id="rId26"/>
    <p:sldId id="404" r:id="rId27"/>
    <p:sldId id="405" r:id="rId28"/>
    <p:sldId id="407" r:id="rId29"/>
    <p:sldId id="409" r:id="rId30"/>
    <p:sldId id="408" r:id="rId31"/>
    <p:sldId id="410" r:id="rId32"/>
    <p:sldId id="385" r:id="rId33"/>
    <p:sldId id="386" r:id="rId34"/>
    <p:sldId id="406" r:id="rId35"/>
    <p:sldId id="277" r:id="rId36"/>
    <p:sldId id="278" r:id="rId37"/>
    <p:sldId id="411" r:id="rId38"/>
    <p:sldId id="412" r:id="rId39"/>
    <p:sldId id="413" r:id="rId40"/>
    <p:sldId id="416" r:id="rId41"/>
    <p:sldId id="417" r:id="rId42"/>
    <p:sldId id="414" r:id="rId43"/>
    <p:sldId id="418" r:id="rId44"/>
    <p:sldId id="415" r:id="rId45"/>
    <p:sldId id="375" r:id="rId46"/>
    <p:sldId id="376" r:id="rId47"/>
    <p:sldId id="377" r:id="rId48"/>
    <p:sldId id="378" r:id="rId49"/>
    <p:sldId id="379" r:id="rId50"/>
    <p:sldId id="380" r:id="rId51"/>
    <p:sldId id="381" r:id="rId52"/>
    <p:sldId id="382" r:id="rId53"/>
    <p:sldId id="282" r:id="rId54"/>
    <p:sldId id="325" r:id="rId55"/>
    <p:sldId id="387" r:id="rId56"/>
    <p:sldId id="391" r:id="rId57"/>
    <p:sldId id="392" r:id="rId58"/>
    <p:sldId id="388" r:id="rId59"/>
    <p:sldId id="389" r:id="rId60"/>
    <p:sldId id="390" r:id="rId61"/>
    <p:sldId id="393" r:id="rId62"/>
    <p:sldId id="330" r:id="rId63"/>
    <p:sldId id="286" r:id="rId64"/>
    <p:sldId id="289" r:id="rId65"/>
    <p:sldId id="291" r:id="rId66"/>
    <p:sldId id="374" r:id="rId67"/>
  </p:sldIdLst>
  <p:sldSz cx="12192000" cy="6858000"/>
  <p:notesSz cx="6858000" cy="9144000"/>
  <p:defaultText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032995A-C1E1-4595-AD4D-1C3E35004BA0}">
          <p14:sldIdLst>
            <p14:sldId id="257"/>
            <p14:sldId id="258"/>
            <p14:sldId id="264"/>
            <p14:sldId id="260"/>
            <p14:sldId id="265"/>
            <p14:sldId id="336"/>
            <p14:sldId id="356"/>
            <p14:sldId id="271"/>
            <p14:sldId id="269"/>
            <p14:sldId id="273"/>
            <p14:sldId id="357"/>
            <p14:sldId id="394"/>
            <p14:sldId id="360"/>
            <p14:sldId id="359"/>
            <p14:sldId id="383"/>
            <p14:sldId id="363"/>
            <p14:sldId id="395"/>
            <p14:sldId id="396"/>
            <p14:sldId id="397"/>
            <p14:sldId id="398"/>
            <p14:sldId id="399"/>
            <p14:sldId id="400"/>
            <p14:sldId id="401"/>
            <p14:sldId id="402"/>
            <p14:sldId id="403"/>
            <p14:sldId id="404"/>
            <p14:sldId id="405"/>
            <p14:sldId id="407"/>
            <p14:sldId id="409"/>
            <p14:sldId id="408"/>
            <p14:sldId id="410"/>
            <p14:sldId id="385"/>
            <p14:sldId id="386"/>
            <p14:sldId id="406"/>
            <p14:sldId id="277"/>
            <p14:sldId id="278"/>
            <p14:sldId id="411"/>
            <p14:sldId id="412"/>
            <p14:sldId id="413"/>
            <p14:sldId id="416"/>
            <p14:sldId id="417"/>
            <p14:sldId id="414"/>
            <p14:sldId id="418"/>
            <p14:sldId id="415"/>
            <p14:sldId id="375"/>
            <p14:sldId id="376"/>
            <p14:sldId id="377"/>
            <p14:sldId id="378"/>
            <p14:sldId id="379"/>
            <p14:sldId id="380"/>
            <p14:sldId id="381"/>
            <p14:sldId id="382"/>
            <p14:sldId id="282"/>
            <p14:sldId id="325"/>
            <p14:sldId id="387"/>
            <p14:sldId id="391"/>
            <p14:sldId id="392"/>
            <p14:sldId id="388"/>
            <p14:sldId id="389"/>
            <p14:sldId id="390"/>
            <p14:sldId id="393"/>
            <p14:sldId id="330"/>
            <p14:sldId id="286"/>
            <p14:sldId id="289"/>
            <p14:sldId id="291"/>
            <p14:sldId id="374"/>
          </p14:sldIdLst>
        </p14:section>
      </p14:sectionLst>
    </p:ext>
    <p:ext uri="{EFAFB233-063F-42B5-8137-9DF3F51BA10A}">
      <p15:sldGuideLst xmlns:p15="http://schemas.microsoft.com/office/powerpoint/2012/main">
        <p15:guide id="1" orient="horz" pos="2132">
          <p15:clr>
            <a:srgbClr val="A4A3A4"/>
          </p15:clr>
        </p15:guide>
        <p15:guide id="2" pos="385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祝 锦红" initials="祝" lastIdx="25" clrIdx="0">
    <p:extLst>
      <p:ext uri="{19B8F6BF-5375-455C-9EA6-DF929625EA0E}">
        <p15:presenceInfo xmlns:p15="http://schemas.microsoft.com/office/powerpoint/2012/main" userId="84c575002dfb89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C5FD"/>
    <a:srgbClr val="3A6695"/>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45" autoAdjust="0"/>
    <p:restoredTop sz="93963" autoAdjust="0"/>
  </p:normalViewPr>
  <p:slideViewPr>
    <p:cSldViewPr snapToGrid="0">
      <p:cViewPr varScale="1">
        <p:scale>
          <a:sx n="94" d="100"/>
          <a:sy n="94" d="100"/>
        </p:scale>
        <p:origin x="184" y="56"/>
      </p:cViewPr>
      <p:guideLst>
        <p:guide orient="horz" pos="2132"/>
        <p:guide pos="3853"/>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13T22:17:58.863" idx="24">
    <p:pos x="10" y="10"/>
    <p:text>该页可选，可以不贴代码</p:text>
    <p:extLst>
      <p:ext uri="{C676402C-5697-4E1C-873F-D02D1690AC5C}">
        <p15:threadingInfo xmlns:p15="http://schemas.microsoft.com/office/powerpoint/2012/main" timeZoneBias="-480"/>
      </p:ext>
    </p:extLst>
  </p:cm>
  <p:cm authorId="1" dt="2023-05-13T22:18:24.978" idx="25">
    <p:pos x="146" y="146"/>
    <p:text>上面的类，有时间的话做点图来解释，方便形象说明</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t>2023-05-15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53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54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62</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63</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D497C5-DF48-4905-961A-121FADD3E9FF}" type="slidenum">
              <a:rPr lang="zh-CN" altLang="en-US" smtClean="0"/>
              <a:t>64</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p>
          <a:p>
            <a:r>
              <a:rPr lang="en-US" altLang="zh-CN" dirty="0"/>
              <a:t>https://liangliangtuwen.tmall.com</a:t>
            </a: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65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3213222"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237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4665573"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2375"/>
          </a:xfrm>
          <a:prstGeom prst="rect">
            <a:avLst/>
          </a:prstGeom>
          <a:noFill/>
        </p:spPr>
        <p:txBody>
          <a:bodyPr wrap="square" lIns="0" tIns="47997" rIns="0" bIns="47997" rtlCol="0">
            <a:spAutoFit/>
          </a:bodyPr>
          <a:lstStyle/>
          <a:p>
            <a:pPr marL="0" algn="ctr" defTabSz="914400" rtl="0" eaLnBrk="1" latinLnBrk="0" hangingPunct="1"/>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6116022"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2375"/>
          </a:xfrm>
          <a:prstGeom prst="rect">
            <a:avLst/>
          </a:prstGeom>
          <a:noFill/>
        </p:spPr>
        <p:txBody>
          <a:bodyPr wrap="square" lIns="0" tIns="47997" rIns="0" bIns="47997" rtlCol="0">
            <a:spAutoFit/>
          </a:bodyPr>
          <a:lstStyle/>
          <a:p>
            <a:pPr marL="0" algn="ctr" defTabSz="914400" rtl="0" eaLnBrk="1" latinLnBrk="0" hangingPunct="1"/>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7567871"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2375"/>
          </a:xfrm>
          <a:prstGeom prst="rect">
            <a:avLst/>
          </a:prstGeom>
          <a:noFill/>
        </p:spPr>
        <p:txBody>
          <a:bodyPr wrap="square" lIns="0" tIns="47997" rIns="0" bIns="47997" rtlCol="0">
            <a:spAutoFit/>
          </a:bodyPr>
          <a:lstStyle/>
          <a:p>
            <a:pPr marL="0" algn="ctr" defTabSz="914400" rtl="0" eaLnBrk="1" latinLnBrk="0" hangingPunct="1"/>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9020287"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2375"/>
          </a:xfrm>
          <a:prstGeom prst="rect">
            <a:avLst/>
          </a:prstGeom>
          <a:noFill/>
        </p:spPr>
        <p:txBody>
          <a:bodyPr wrap="square" lIns="0" tIns="47997" rIns="0" bIns="47997" rtlCol="0">
            <a:spAutoFit/>
          </a:bodyPr>
          <a:lstStyle/>
          <a:p>
            <a:pPr marL="0" algn="ctr" defTabSz="914400" rtl="0" eaLnBrk="1" latinLnBrk="0" hangingPunct="1"/>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10472644"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0515"/>
          </a:xfrm>
          <a:prstGeom prst="rect">
            <a:avLst/>
          </a:prstGeom>
          <a:noFill/>
        </p:spPr>
        <p:txBody>
          <a:bodyPr wrap="square" lIns="0" tIns="47997" rIns="0" bIns="47997" rtlCol="0">
            <a:spAutoFit/>
          </a:bodyPr>
          <a:lstStyle/>
          <a:p>
            <a:pPr marL="0" algn="ctr" defTabSz="914400" rtl="0" eaLnBrk="1" latinLnBrk="0" hangingPunct="1"/>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2023-05-15</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AEA85-DA35-C531-0A02-628E3E068F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10A9D1-0577-A662-A9E8-30916724D0A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1DBA9C-A823-EC95-9A72-BF64A69FFD08}"/>
              </a:ext>
            </a:extLst>
          </p:cNvPr>
          <p:cNvSpPr>
            <a:spLocks noGrp="1"/>
          </p:cNvSpPr>
          <p:nvPr>
            <p:ph type="dt" sz="half" idx="10"/>
          </p:nvPr>
        </p:nvSpPr>
        <p:spPr/>
        <p:txBody>
          <a:bodyPr/>
          <a:lstStyle/>
          <a:p>
            <a:fld id="{8B55F365-9C94-42C9-9C06-6C93B11F2D34}" type="datetimeFigureOut">
              <a:rPr lang="zh-CN" altLang="en-US" smtClean="0"/>
              <a:t>2023-05-15</a:t>
            </a:fld>
            <a:endParaRPr lang="zh-CN" altLang="en-US"/>
          </a:p>
        </p:txBody>
      </p:sp>
      <p:sp>
        <p:nvSpPr>
          <p:cNvPr id="5" name="页脚占位符 4">
            <a:extLst>
              <a:ext uri="{FF2B5EF4-FFF2-40B4-BE49-F238E27FC236}">
                <a16:creationId xmlns:a16="http://schemas.microsoft.com/office/drawing/2014/main" id="{F80C1871-B774-B1BC-E315-FA48601613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A3F507-6955-7DEA-E045-7FE581FCE216}"/>
              </a:ext>
            </a:extLst>
          </p:cNvPr>
          <p:cNvSpPr>
            <a:spLocks noGrp="1"/>
          </p:cNvSpPr>
          <p:nvPr>
            <p:ph type="sldNum" sz="quarter" idx="12"/>
          </p:nvPr>
        </p:nvSpPr>
        <p:spPr/>
        <p:txBody>
          <a:bodyPr/>
          <a:lstStyle/>
          <a:p>
            <a:fld id="{ABFBDC1A-85C1-43EE-9E46-1AC4DEE330A0}" type="slidenum">
              <a:rPr lang="zh-CN" altLang="en-US" smtClean="0"/>
              <a:t>‹#›</a:t>
            </a:fld>
            <a:endParaRPr lang="zh-CN" altLang="en-US"/>
          </a:p>
        </p:txBody>
      </p:sp>
    </p:spTree>
    <p:extLst>
      <p:ext uri="{BB962C8B-B14F-4D97-AF65-F5344CB8AC3E}">
        <p14:creationId xmlns:p14="http://schemas.microsoft.com/office/powerpoint/2010/main" val="670031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hyperlink" Target="https://github.com/supernova-123/Taxi-trajectory-analysi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3.xml"/><Relationship Id="rId4" Type="http://schemas.openxmlformats.org/officeDocument/2006/relationships/image" Target="../media/image7.tm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tmp"/></Relationships>
</file>

<file path=ppt/slides/_rels/slide37.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4.xml"/><Relationship Id="rId4" Type="http://schemas.openxmlformats.org/officeDocument/2006/relationships/image" Target="../media/image28.tmp"/></Relationships>
</file>

<file path=ppt/slides/_rels/slide47.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5.tmp"/></Relationships>
</file>

<file path=ppt/slides/_rels/slide55.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5.xml"/><Relationship Id="rId4" Type="http://schemas.openxmlformats.org/officeDocument/2006/relationships/image" Target="../media/image38.tmp"/></Relationships>
</file>

<file path=ppt/slides/_rels/slide56.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tmp"/><Relationship Id="rId1" Type="http://schemas.openxmlformats.org/officeDocument/2006/relationships/slideLayout" Target="../slideLayouts/slideLayout5.xml"/><Relationship Id="rId4" Type="http://schemas.openxmlformats.org/officeDocument/2006/relationships/image" Target="../media/image41.tmp"/></Relationships>
</file>

<file path=ppt/slides/_rels/slide57.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jpg"/><Relationship Id="rId1" Type="http://schemas.openxmlformats.org/officeDocument/2006/relationships/slideLayout" Target="../slideLayouts/slideLayout5.xml"/><Relationship Id="rId4" Type="http://schemas.openxmlformats.org/officeDocument/2006/relationships/image" Target="../media/image44.tmp"/></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mp"/><Relationship Id="rId1" Type="http://schemas.openxmlformats.org/officeDocument/2006/relationships/slideLayout" Target="../slideLayouts/slideLayout5.xml"/><Relationship Id="rId4" Type="http://schemas.openxmlformats.org/officeDocument/2006/relationships/image" Target="../media/image47.tmp"/></Relationships>
</file>

<file path=ppt/slides/_rels/slide59.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tmp"/><Relationship Id="rId1" Type="http://schemas.openxmlformats.org/officeDocument/2006/relationships/slideLayout" Target="../slideLayouts/slideLayout5.xml"/><Relationship Id="rId4" Type="http://schemas.openxmlformats.org/officeDocument/2006/relationships/image" Target="../media/image51.tmp"/></Relationships>
</file>

<file path=ppt/slides/_rels/slide61.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5.xml"/><Relationship Id="rId4" Type="http://schemas.openxmlformats.org/officeDocument/2006/relationships/image" Target="../media/image54.tmp"/></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hyperlink" Target="https://github.com/supernova-123/Taxi-trajectory-analysis" TargetMode="External"/><Relationship Id="rId3" Type="http://schemas.openxmlformats.org/officeDocument/2006/relationships/slideLayout" Target="../slideLayouts/slideLayout7.xml"/><Relationship Id="rId7" Type="http://schemas.openxmlformats.org/officeDocument/2006/relationships/image" Target="../media/image5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notesSlide" Target="../notesSlides/notesSlide17.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033E4CF-FC3B-349E-67A5-396DAF377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87" y="0"/>
            <a:ext cx="12192000" cy="6858000"/>
          </a:xfrm>
          <a:prstGeom prst="rect">
            <a:avLst/>
          </a:prstGeom>
          <a:effectLst/>
        </p:spPr>
      </p:pic>
      <p:sp>
        <p:nvSpPr>
          <p:cNvPr id="5" name="矩形 4">
            <a:extLst>
              <a:ext uri="{FF2B5EF4-FFF2-40B4-BE49-F238E27FC236}">
                <a16:creationId xmlns:a16="http://schemas.microsoft.com/office/drawing/2014/main" id="{09D19A1E-3120-B7EB-2ECB-0B0525ACDC9E}"/>
              </a:ext>
            </a:extLst>
          </p:cNvPr>
          <p:cNvSpPr/>
          <p:nvPr/>
        </p:nvSpPr>
        <p:spPr>
          <a:xfrm>
            <a:off x="1302293" y="1137346"/>
            <a:ext cx="9601067" cy="11404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zh-CN" altLang="en-US"/>
          </a:p>
        </p:txBody>
      </p:sp>
      <p:sp>
        <p:nvSpPr>
          <p:cNvPr id="6" name="TextBox 32">
            <a:extLst>
              <a:ext uri="{FF2B5EF4-FFF2-40B4-BE49-F238E27FC236}">
                <a16:creationId xmlns:a16="http://schemas.microsoft.com/office/drawing/2014/main" id="{4EF3DDAC-AD7D-DD4D-4E15-85DA43E261A2}"/>
              </a:ext>
            </a:extLst>
          </p:cNvPr>
          <p:cNvSpPr>
            <a:spLocks noChangeArrowheads="1"/>
          </p:cNvSpPr>
          <p:nvPr/>
        </p:nvSpPr>
        <p:spPr bwMode="auto">
          <a:xfrm>
            <a:off x="1416565" y="1430602"/>
            <a:ext cx="9372495" cy="55372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p>
            <a:pPr algn="ctr"/>
            <a:r>
              <a:rPr lang="zh-CN" altLang="en-US" sz="3600" b="1" dirty="0">
                <a:solidFill>
                  <a:schemeClr val="bg1"/>
                </a:solidFill>
                <a:latin typeface="时尚中黑简体" panose="01010104010101010101" pitchFamily="2" charset="-122"/>
                <a:ea typeface="时尚中黑简体" panose="01010104010101010101" pitchFamily="2" charset="-122"/>
                <a:sym typeface="微软雅黑" panose="020B0503020204020204" pitchFamily="34" charset="-122"/>
              </a:rPr>
              <a:t>出租车轨迹分析</a:t>
            </a:r>
          </a:p>
        </p:txBody>
      </p:sp>
      <p:sp>
        <p:nvSpPr>
          <p:cNvPr id="9" name="TextBox 25">
            <a:extLst>
              <a:ext uri="{FF2B5EF4-FFF2-40B4-BE49-F238E27FC236}">
                <a16:creationId xmlns:a16="http://schemas.microsoft.com/office/drawing/2014/main" id="{EF10BC1F-4260-E9E2-E8AC-99B69A080183}"/>
              </a:ext>
            </a:extLst>
          </p:cNvPr>
          <p:cNvSpPr>
            <a:spLocks noChangeArrowheads="1"/>
          </p:cNvSpPr>
          <p:nvPr/>
        </p:nvSpPr>
        <p:spPr bwMode="auto">
          <a:xfrm>
            <a:off x="3900650" y="5276042"/>
            <a:ext cx="421460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mn-ea"/>
              </a:rPr>
              <a:t>    </a:t>
            </a:r>
            <a:r>
              <a:rPr lang="zh-CN" altLang="en-US" b="1" dirty="0">
                <a:solidFill>
                  <a:schemeClr val="bg1"/>
                </a:solidFill>
                <a:latin typeface="微软雅黑" panose="020B0503020204020204" pitchFamily="34" charset="-122"/>
                <a:ea typeface="微软雅黑" panose="020B0503020204020204" pitchFamily="34" charset="-122"/>
              </a:rPr>
              <a:t>答辩人：  导师：吕建明</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B5AA5B5A-184C-09FD-F609-19C1B9E0D3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5770" y="6184817"/>
            <a:ext cx="2300461" cy="517515"/>
          </a:xfrm>
          <a:prstGeom prst="rect">
            <a:avLst/>
          </a:prstGeom>
        </p:spPr>
      </p:pic>
      <p:sp>
        <p:nvSpPr>
          <p:cNvPr id="7" name="文本框 6">
            <a:extLst>
              <a:ext uri="{FF2B5EF4-FFF2-40B4-BE49-F238E27FC236}">
                <a16:creationId xmlns:a16="http://schemas.microsoft.com/office/drawing/2014/main" id="{EF037474-A575-CB37-0838-62EC8CF8EC22}"/>
              </a:ext>
            </a:extLst>
          </p:cNvPr>
          <p:cNvSpPr txBox="1"/>
          <p:nvPr/>
        </p:nvSpPr>
        <p:spPr>
          <a:xfrm>
            <a:off x="72887" y="183952"/>
            <a:ext cx="2796209" cy="369332"/>
          </a:xfrm>
          <a:prstGeom prst="rect">
            <a:avLst/>
          </a:prstGeom>
          <a:noFill/>
        </p:spPr>
        <p:txBody>
          <a:bodyPr wrap="square" rtlCol="0">
            <a:spAutoFit/>
          </a:bodyPr>
          <a:lstStyle/>
          <a:p>
            <a:pPr algn="ctr"/>
            <a:r>
              <a:rPr lang="zh-CN" altLang="en-US" sz="1800" dirty="0">
                <a:solidFill>
                  <a:schemeClr val="bg1"/>
                </a:solidFill>
                <a:latin typeface="Adobe 黑体 Std R" panose="020B0400000000000000" pitchFamily="34" charset="-122"/>
                <a:ea typeface="Adobe 黑体 Std R" panose="020B0400000000000000" pitchFamily="34" charset="-122"/>
                <a:hlinkClick r:id="rId4">
                  <a:extLst>
                    <a:ext uri="{A12FA001-AC4F-418D-AE19-62706E023703}">
                      <ahyp:hlinkClr xmlns:ahyp="http://schemas.microsoft.com/office/drawing/2018/hyperlinkcolor" val="tx"/>
                    </a:ext>
                  </a:extLst>
                </a:hlinkClick>
              </a:rPr>
              <a:t>在</a:t>
            </a:r>
            <a:r>
              <a:rPr lang="en-US" altLang="zh-CN" sz="1800" dirty="0">
                <a:solidFill>
                  <a:schemeClr val="bg1"/>
                </a:solidFill>
                <a:latin typeface="Adobe 黑体 Std R" panose="020B0400000000000000" pitchFamily="34" charset="-122"/>
                <a:ea typeface="Adobe 黑体 Std R" panose="020B0400000000000000" pitchFamily="34" charset="-122"/>
                <a:hlinkClick r:id="rId4">
                  <a:extLst>
                    <a:ext uri="{A12FA001-AC4F-418D-AE19-62706E023703}">
                      <ahyp:hlinkClr xmlns:ahyp="http://schemas.microsoft.com/office/drawing/2018/hyperlinkcolor" val="tx"/>
                    </a:ext>
                  </a:extLst>
                </a:hlinkClick>
              </a:rPr>
              <a:t>Github</a:t>
            </a:r>
            <a:r>
              <a:rPr lang="zh-CN" altLang="en-US" sz="1800" dirty="0">
                <a:solidFill>
                  <a:schemeClr val="bg1"/>
                </a:solidFill>
                <a:latin typeface="Adobe 黑体 Std R" panose="020B0400000000000000" pitchFamily="34" charset="-122"/>
                <a:ea typeface="Adobe 黑体 Std R" panose="020B0400000000000000" pitchFamily="34" charset="-122"/>
                <a:hlinkClick r:id="rId4">
                  <a:extLst>
                    <a:ext uri="{A12FA001-AC4F-418D-AE19-62706E023703}">
                      <ahyp:hlinkClr xmlns:ahyp="http://schemas.microsoft.com/office/drawing/2018/hyperlinkcolor" val="tx"/>
                    </a:ext>
                  </a:extLst>
                </a:hlinkClick>
              </a:rPr>
              <a:t>中查看项目</a:t>
            </a:r>
            <a:endParaRPr lang="zh-CN" altLang="en-US" sz="1800" dirty="0">
              <a:solidFill>
                <a:schemeClr val="bg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2310445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474134" y="1108969"/>
            <a:ext cx="2251600"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3.1.2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时空分布类</a:t>
            </a:r>
          </a:p>
        </p:txBody>
      </p:sp>
      <p:grpSp>
        <p:nvGrpSpPr>
          <p:cNvPr id="42" name="组合 41">
            <a:extLst>
              <a:ext uri="{FF2B5EF4-FFF2-40B4-BE49-F238E27FC236}">
                <a16:creationId xmlns:a16="http://schemas.microsoft.com/office/drawing/2014/main" id="{B6A23966-6D8B-70E0-B97C-9FB1CC6B9DFF}"/>
              </a:ext>
            </a:extLst>
          </p:cNvPr>
          <p:cNvGrpSpPr/>
          <p:nvPr/>
        </p:nvGrpSpPr>
        <p:grpSpPr>
          <a:xfrm>
            <a:off x="1095655" y="1717350"/>
            <a:ext cx="8996613" cy="1194283"/>
            <a:chOff x="1339492" y="1164925"/>
            <a:chExt cx="8801566" cy="1419979"/>
          </a:xfrm>
        </p:grpSpPr>
        <p:sp>
          <p:nvSpPr>
            <p:cNvPr id="43" name="圆角矩形 44">
              <a:extLst>
                <a:ext uri="{FF2B5EF4-FFF2-40B4-BE49-F238E27FC236}">
                  <a16:creationId xmlns:a16="http://schemas.microsoft.com/office/drawing/2014/main" id="{B7CC8938-25BD-DD68-60B0-F8C040E3B674}"/>
                </a:ext>
              </a:extLst>
            </p:cNvPr>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流程图: 离页连接符 43">
              <a:extLst>
                <a:ext uri="{FF2B5EF4-FFF2-40B4-BE49-F238E27FC236}">
                  <a16:creationId xmlns:a16="http://schemas.microsoft.com/office/drawing/2014/main" id="{E64CD674-0D4E-005E-3817-F3E666B2D23D}"/>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4157B97E-C518-CEF0-77B2-65ED2A00CC5A}"/>
                </a:ext>
              </a:extLst>
            </p:cNvPr>
            <p:cNvSpPr/>
            <p:nvPr/>
          </p:nvSpPr>
          <p:spPr>
            <a:xfrm>
              <a:off x="2159277" y="1520433"/>
              <a:ext cx="195643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时间分布类</a:t>
              </a:r>
            </a:p>
          </p:txBody>
        </p:sp>
        <p:sp>
          <p:nvSpPr>
            <p:cNvPr id="46" name="矩形 45">
              <a:extLst>
                <a:ext uri="{FF2B5EF4-FFF2-40B4-BE49-F238E27FC236}">
                  <a16:creationId xmlns:a16="http://schemas.microsoft.com/office/drawing/2014/main" id="{2106D790-2AC3-3391-CD80-E59C54713B28}"/>
                </a:ext>
              </a:extLst>
            </p:cNvPr>
            <p:cNvSpPr/>
            <p:nvPr/>
          </p:nvSpPr>
          <p:spPr>
            <a:xfrm>
              <a:off x="4104282" y="1164925"/>
              <a:ext cx="6028689" cy="137548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以分钟为单位将所有出租车系信息分时处理，能获取时刻信息、时间段信息，可以具体到某个出租车，或全部出租车。（哈希表与红黑树）</a:t>
              </a:r>
            </a:p>
          </p:txBody>
        </p:sp>
        <p:sp>
          <p:nvSpPr>
            <p:cNvPr id="47" name="文本框 46">
              <a:extLst>
                <a:ext uri="{FF2B5EF4-FFF2-40B4-BE49-F238E27FC236}">
                  <a16:creationId xmlns:a16="http://schemas.microsoft.com/office/drawing/2014/main" id="{596195B4-BB84-9075-8F68-700056018E12}"/>
                </a:ext>
              </a:extLst>
            </p:cNvPr>
            <p:cNvSpPr txBox="1"/>
            <p:nvPr/>
          </p:nvSpPr>
          <p:spPr>
            <a:xfrm>
              <a:off x="1394459" y="17008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a16="http://schemas.microsoft.com/office/drawing/2014/main" id="{FF2CED67-B157-DE17-3866-32C1B270E554}"/>
              </a:ext>
            </a:extLst>
          </p:cNvPr>
          <p:cNvGrpSpPr/>
          <p:nvPr/>
        </p:nvGrpSpPr>
        <p:grpSpPr>
          <a:xfrm>
            <a:off x="2124815" y="3465484"/>
            <a:ext cx="8996613" cy="1156855"/>
            <a:chOff x="2050942" y="3048999"/>
            <a:chExt cx="8801566" cy="1375479"/>
          </a:xfrm>
        </p:grpSpPr>
        <p:sp>
          <p:nvSpPr>
            <p:cNvPr id="49" name="圆角矩形 50">
              <a:extLst>
                <a:ext uri="{FF2B5EF4-FFF2-40B4-BE49-F238E27FC236}">
                  <a16:creationId xmlns:a16="http://schemas.microsoft.com/office/drawing/2014/main" id="{66C95F03-9DA1-4C8F-D3A8-B160CF14E8A6}"/>
                </a:ext>
              </a:extLst>
            </p:cNvPr>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流程图: 离页连接符 49">
              <a:extLst>
                <a:ext uri="{FF2B5EF4-FFF2-40B4-BE49-F238E27FC236}">
                  <a16:creationId xmlns:a16="http://schemas.microsoft.com/office/drawing/2014/main" id="{108697C5-3F06-272B-BC72-CF01A419F4B4}"/>
                </a:ext>
              </a:extLst>
            </p:cNvPr>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5F40B59F-9C31-86CD-CF16-5E97703598B8}"/>
                </a:ext>
              </a:extLst>
            </p:cNvPr>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空间分布类</a:t>
              </a:r>
              <a:endParaRPr lang="en-US" altLang="zh-CN" sz="2000" spc="300" dirty="0">
                <a:solidFill>
                  <a:srgbClr val="0070C0"/>
                </a:solidFill>
                <a:latin typeface="微软雅黑" panose="020B0503020204020204" pitchFamily="34" charset="-122"/>
                <a:ea typeface="微软雅黑" panose="020B0503020204020204" pitchFamily="34" charset="-122"/>
              </a:endParaRPr>
            </a:p>
            <a:p>
              <a:pPr algn="ctr"/>
              <a:r>
                <a:rPr lang="zh-CN" altLang="en-US" sz="2000" spc="300" dirty="0">
                  <a:solidFill>
                    <a:srgbClr val="0070C0"/>
                  </a:solidFill>
                  <a:latin typeface="微软雅黑" panose="020B0503020204020204" pitchFamily="34" charset="-122"/>
                  <a:ea typeface="微软雅黑" panose="020B0503020204020204" pitchFamily="34" charset="-122"/>
                </a:rPr>
                <a:t>（北京内）</a:t>
              </a:r>
            </a:p>
          </p:txBody>
        </p:sp>
        <p:sp>
          <p:nvSpPr>
            <p:cNvPr id="52" name="矩形 51">
              <a:extLst>
                <a:ext uri="{FF2B5EF4-FFF2-40B4-BE49-F238E27FC236}">
                  <a16:creationId xmlns:a16="http://schemas.microsoft.com/office/drawing/2014/main" id="{A21F0489-4FEB-F335-22F4-DE0921D15415}"/>
                </a:ext>
              </a:extLst>
            </p:cNvPr>
            <p:cNvSpPr/>
            <p:nvPr/>
          </p:nvSpPr>
          <p:spPr>
            <a:xfrm>
              <a:off x="4653336" y="3048999"/>
              <a:ext cx="5990589" cy="1375479"/>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以</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0.01*0.01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的经纬度变化划为一个类，能够获取空间范围内某部（或全部）出租车的全部信息，可以按时间段查询。（哈希表和红黑树）</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6330DA9C-79D1-3761-E3C5-9C101717F7C5}"/>
                </a:ext>
              </a:extLst>
            </p:cNvPr>
            <p:cNvSpPr txBox="1"/>
            <p:nvPr/>
          </p:nvSpPr>
          <p:spPr>
            <a:xfrm>
              <a:off x="2105909" y="35591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60" name="组合 59">
            <a:extLst>
              <a:ext uri="{FF2B5EF4-FFF2-40B4-BE49-F238E27FC236}">
                <a16:creationId xmlns:a16="http://schemas.microsoft.com/office/drawing/2014/main" id="{BA1DD495-9222-4707-0EC5-7C562260DFEC}"/>
              </a:ext>
            </a:extLst>
          </p:cNvPr>
          <p:cNvGrpSpPr/>
          <p:nvPr/>
        </p:nvGrpSpPr>
        <p:grpSpPr>
          <a:xfrm>
            <a:off x="1095655" y="5176191"/>
            <a:ext cx="8996613" cy="1150565"/>
            <a:chOff x="2050942" y="3052737"/>
            <a:chExt cx="8801566" cy="1368000"/>
          </a:xfrm>
        </p:grpSpPr>
        <p:sp>
          <p:nvSpPr>
            <p:cNvPr id="61" name="圆角矩形 50">
              <a:extLst>
                <a:ext uri="{FF2B5EF4-FFF2-40B4-BE49-F238E27FC236}">
                  <a16:creationId xmlns:a16="http://schemas.microsoft.com/office/drawing/2014/main" id="{5D1A519F-5DBA-5594-C81F-A7322301428D}"/>
                </a:ext>
              </a:extLst>
            </p:cNvPr>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流程图: 离页连接符 61">
              <a:extLst>
                <a:ext uri="{FF2B5EF4-FFF2-40B4-BE49-F238E27FC236}">
                  <a16:creationId xmlns:a16="http://schemas.microsoft.com/office/drawing/2014/main" id="{B5B0579B-C3A3-F893-C825-650B8B75BEB7}"/>
                </a:ext>
              </a:extLst>
            </p:cNvPr>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13F53F32-E57F-3722-978A-4B5BCD38D42E}"/>
                </a:ext>
              </a:extLst>
            </p:cNvPr>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空间分布类</a:t>
              </a:r>
              <a:endParaRPr lang="en-US" altLang="zh-CN" sz="2000" spc="300" dirty="0">
                <a:solidFill>
                  <a:srgbClr val="0070C0"/>
                </a:solidFill>
                <a:latin typeface="微软雅黑" panose="020B0503020204020204" pitchFamily="34" charset="-122"/>
                <a:ea typeface="微软雅黑" panose="020B0503020204020204" pitchFamily="34" charset="-122"/>
              </a:endParaRPr>
            </a:p>
            <a:p>
              <a:pPr algn="ctr"/>
              <a:r>
                <a:rPr lang="zh-CN" altLang="en-US" sz="2000" spc="300" dirty="0">
                  <a:solidFill>
                    <a:srgbClr val="0070C0"/>
                  </a:solidFill>
                  <a:latin typeface="微软雅黑" panose="020B0503020204020204" pitchFamily="34" charset="-122"/>
                  <a:ea typeface="微软雅黑" panose="020B0503020204020204" pitchFamily="34" charset="-122"/>
                </a:rPr>
                <a:t>（北京外）</a:t>
              </a:r>
            </a:p>
          </p:txBody>
        </p:sp>
        <p:sp>
          <p:nvSpPr>
            <p:cNvPr id="64" name="矩形 63">
              <a:extLst>
                <a:ext uri="{FF2B5EF4-FFF2-40B4-BE49-F238E27FC236}">
                  <a16:creationId xmlns:a16="http://schemas.microsoft.com/office/drawing/2014/main" id="{15B06D4C-712B-FD93-D80D-03E798E2EEA2}"/>
                </a:ext>
              </a:extLst>
            </p:cNvPr>
            <p:cNvSpPr/>
            <p:nvPr/>
          </p:nvSpPr>
          <p:spPr>
            <a:xfrm>
              <a:off x="4679842" y="3488556"/>
              <a:ext cx="5990589" cy="497221"/>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作为对“北京内”的补充，整体使用，结构类似。（哈希表）</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5" name="文本框 64">
              <a:extLst>
                <a:ext uri="{FF2B5EF4-FFF2-40B4-BE49-F238E27FC236}">
                  <a16:creationId xmlns:a16="http://schemas.microsoft.com/office/drawing/2014/main" id="{416DAD5F-B732-90DF-EB9C-270FF94B28F6}"/>
                </a:ext>
              </a:extLst>
            </p:cNvPr>
            <p:cNvSpPr txBox="1"/>
            <p:nvPr/>
          </p:nvSpPr>
          <p:spPr>
            <a:xfrm>
              <a:off x="2105909" y="3559148"/>
              <a:ext cx="656484" cy="47572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15CF1942-FE1C-C866-8B8E-13CC41757362}"/>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34BAB2E-0B11-8135-24A1-A62F12C84BD2}"/>
              </a:ext>
            </a:extLst>
          </p:cNvPr>
          <p:cNvSpPr txBox="1"/>
          <p:nvPr/>
        </p:nvSpPr>
        <p:spPr>
          <a:xfrm>
            <a:off x="439408" y="1108969"/>
            <a:ext cx="2460579"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3.1.3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路径类</a:t>
            </a:r>
          </a:p>
        </p:txBody>
      </p:sp>
      <p:grpSp>
        <p:nvGrpSpPr>
          <p:cNvPr id="22" name="组合 21">
            <a:extLst>
              <a:ext uri="{FF2B5EF4-FFF2-40B4-BE49-F238E27FC236}">
                <a16:creationId xmlns:a16="http://schemas.microsoft.com/office/drawing/2014/main" id="{ED7F1C78-4C92-06D1-B742-F3ECF75A9A34}"/>
              </a:ext>
            </a:extLst>
          </p:cNvPr>
          <p:cNvGrpSpPr/>
          <p:nvPr/>
        </p:nvGrpSpPr>
        <p:grpSpPr>
          <a:xfrm>
            <a:off x="1095655" y="1761068"/>
            <a:ext cx="8996613" cy="1150566"/>
            <a:chOff x="1339492" y="1216904"/>
            <a:chExt cx="8801566" cy="1368000"/>
          </a:xfrm>
        </p:grpSpPr>
        <p:sp>
          <p:nvSpPr>
            <p:cNvPr id="23" name="圆角矩形 44">
              <a:extLst>
                <a:ext uri="{FF2B5EF4-FFF2-40B4-BE49-F238E27FC236}">
                  <a16:creationId xmlns:a16="http://schemas.microsoft.com/office/drawing/2014/main" id="{0F251FC9-68AA-9897-6B0A-FD9AE37624AE}"/>
                </a:ext>
              </a:extLst>
            </p:cNvPr>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离页连接符 23">
              <a:extLst>
                <a:ext uri="{FF2B5EF4-FFF2-40B4-BE49-F238E27FC236}">
                  <a16:creationId xmlns:a16="http://schemas.microsoft.com/office/drawing/2014/main" id="{7EB225D4-E963-8F61-DB67-4E1669473CA8}"/>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5ACF4A1F-CE77-44D0-6496-5C3DE6BC63D1}"/>
                </a:ext>
              </a:extLst>
            </p:cNvPr>
            <p:cNvSpPr/>
            <p:nvPr/>
          </p:nvSpPr>
          <p:spPr>
            <a:xfrm>
              <a:off x="2159277" y="1520433"/>
              <a:ext cx="195643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结点类</a:t>
              </a:r>
            </a:p>
          </p:txBody>
        </p:sp>
        <p:sp>
          <p:nvSpPr>
            <p:cNvPr id="26" name="矩形 25">
              <a:extLst>
                <a:ext uri="{FF2B5EF4-FFF2-40B4-BE49-F238E27FC236}">
                  <a16:creationId xmlns:a16="http://schemas.microsoft.com/office/drawing/2014/main" id="{2DE3ECC2-1ABB-D68B-81E5-3C4BFDFD64B5}"/>
                </a:ext>
              </a:extLst>
            </p:cNvPr>
            <p:cNvSpPr/>
            <p:nvPr/>
          </p:nvSpPr>
          <p:spPr>
            <a:xfrm>
              <a:off x="4104282" y="1603737"/>
              <a:ext cx="6028689" cy="497221"/>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基础类，定义建图所用的结点属性（经纬度）</a:t>
              </a:r>
            </a:p>
          </p:txBody>
        </p:sp>
        <p:sp>
          <p:nvSpPr>
            <p:cNvPr id="27" name="文本框 26">
              <a:extLst>
                <a:ext uri="{FF2B5EF4-FFF2-40B4-BE49-F238E27FC236}">
                  <a16:creationId xmlns:a16="http://schemas.microsoft.com/office/drawing/2014/main" id="{CC7D279C-73A6-D1D4-306B-C51B19B7588E}"/>
                </a:ext>
              </a:extLst>
            </p:cNvPr>
            <p:cNvSpPr txBox="1"/>
            <p:nvPr/>
          </p:nvSpPr>
          <p:spPr>
            <a:xfrm>
              <a:off x="1394459" y="17008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a:extLst>
              <a:ext uri="{FF2B5EF4-FFF2-40B4-BE49-F238E27FC236}">
                <a16:creationId xmlns:a16="http://schemas.microsoft.com/office/drawing/2014/main" id="{978807A6-2547-59F9-C7F9-4EC8D82D1F47}"/>
              </a:ext>
            </a:extLst>
          </p:cNvPr>
          <p:cNvGrpSpPr/>
          <p:nvPr/>
        </p:nvGrpSpPr>
        <p:grpSpPr>
          <a:xfrm>
            <a:off x="2124815" y="3465484"/>
            <a:ext cx="8996613" cy="1156855"/>
            <a:chOff x="2050942" y="3048999"/>
            <a:chExt cx="8801566" cy="1375479"/>
          </a:xfrm>
        </p:grpSpPr>
        <p:sp>
          <p:nvSpPr>
            <p:cNvPr id="41" name="圆角矩形 50">
              <a:extLst>
                <a:ext uri="{FF2B5EF4-FFF2-40B4-BE49-F238E27FC236}">
                  <a16:creationId xmlns:a16="http://schemas.microsoft.com/office/drawing/2014/main" id="{A812E26B-20AA-145B-6878-3937F2164337}"/>
                </a:ext>
              </a:extLst>
            </p:cNvPr>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流程图: 离页连接符 41">
              <a:extLst>
                <a:ext uri="{FF2B5EF4-FFF2-40B4-BE49-F238E27FC236}">
                  <a16:creationId xmlns:a16="http://schemas.microsoft.com/office/drawing/2014/main" id="{A5E08768-6827-E7E4-8C2F-4745B0646C5D}"/>
                </a:ext>
              </a:extLst>
            </p:cNvPr>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FE9AA385-C9A2-FFE8-F729-E31693F9A967}"/>
                </a:ext>
              </a:extLst>
            </p:cNvPr>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边类</a:t>
              </a:r>
            </a:p>
          </p:txBody>
        </p:sp>
        <p:sp>
          <p:nvSpPr>
            <p:cNvPr id="44" name="矩形 43">
              <a:extLst>
                <a:ext uri="{FF2B5EF4-FFF2-40B4-BE49-F238E27FC236}">
                  <a16:creationId xmlns:a16="http://schemas.microsoft.com/office/drawing/2014/main" id="{87F38653-53E0-1DB5-59A6-5E577BACBDB9}"/>
                </a:ext>
              </a:extLst>
            </p:cNvPr>
            <p:cNvSpPr/>
            <p:nvPr/>
          </p:nvSpPr>
          <p:spPr>
            <a:xfrm>
              <a:off x="4653336" y="3048999"/>
              <a:ext cx="5990589" cy="1375479"/>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内有</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个无向节点，记录这两结点所成边的信息，包括：多次经过时花费的最短时间、被经过的次数（频繁度）、物理长度最短时间下的起始点和终点（有向）</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B7B1DF1F-8924-DA82-44DA-094AA2072B2C}"/>
                </a:ext>
              </a:extLst>
            </p:cNvPr>
            <p:cNvSpPr txBox="1"/>
            <p:nvPr/>
          </p:nvSpPr>
          <p:spPr>
            <a:xfrm>
              <a:off x="2105909" y="35591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6" name="组合 45">
            <a:extLst>
              <a:ext uri="{FF2B5EF4-FFF2-40B4-BE49-F238E27FC236}">
                <a16:creationId xmlns:a16="http://schemas.microsoft.com/office/drawing/2014/main" id="{38638715-8A03-4C25-22C3-30EC65BE305B}"/>
              </a:ext>
            </a:extLst>
          </p:cNvPr>
          <p:cNvGrpSpPr/>
          <p:nvPr/>
        </p:nvGrpSpPr>
        <p:grpSpPr>
          <a:xfrm>
            <a:off x="1095655" y="5176191"/>
            <a:ext cx="8996613" cy="1150565"/>
            <a:chOff x="2050942" y="3052737"/>
            <a:chExt cx="8801566" cy="1368000"/>
          </a:xfrm>
        </p:grpSpPr>
        <p:sp>
          <p:nvSpPr>
            <p:cNvPr id="47" name="圆角矩形 50">
              <a:extLst>
                <a:ext uri="{FF2B5EF4-FFF2-40B4-BE49-F238E27FC236}">
                  <a16:creationId xmlns:a16="http://schemas.microsoft.com/office/drawing/2014/main" id="{C58A7B82-0680-CD57-E548-263399D82F3E}"/>
                </a:ext>
              </a:extLst>
            </p:cNvPr>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流程图: 离页连接符 47">
              <a:extLst>
                <a:ext uri="{FF2B5EF4-FFF2-40B4-BE49-F238E27FC236}">
                  <a16:creationId xmlns:a16="http://schemas.microsoft.com/office/drawing/2014/main" id="{6FD57E45-2018-FBD9-702D-2EF7C90940AA}"/>
                </a:ext>
              </a:extLst>
            </p:cNvPr>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D54EA494-AD05-28E4-420B-7BC1D6D550D5}"/>
                </a:ext>
              </a:extLst>
            </p:cNvPr>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图类</a:t>
              </a:r>
            </a:p>
          </p:txBody>
        </p:sp>
        <p:sp>
          <p:nvSpPr>
            <p:cNvPr id="50" name="矩形 49">
              <a:extLst>
                <a:ext uri="{FF2B5EF4-FFF2-40B4-BE49-F238E27FC236}">
                  <a16:creationId xmlns:a16="http://schemas.microsoft.com/office/drawing/2014/main" id="{A70E26D3-C3BB-5F65-2504-014C34765F58}"/>
                </a:ext>
              </a:extLst>
            </p:cNvPr>
            <p:cNvSpPr/>
            <p:nvPr/>
          </p:nvSpPr>
          <p:spPr>
            <a:xfrm>
              <a:off x="4679842" y="3488556"/>
              <a:ext cx="5990589" cy="497221"/>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存储所有节点和边（哈希表）</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4718B64C-6DF7-83BB-680B-F2F3DD1E2B57}"/>
                </a:ext>
              </a:extLst>
            </p:cNvPr>
            <p:cNvSpPr txBox="1"/>
            <p:nvPr/>
          </p:nvSpPr>
          <p:spPr>
            <a:xfrm>
              <a:off x="2105909" y="3559148"/>
              <a:ext cx="656484" cy="47572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696811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834FB103-013F-5BC4-78B2-DAFB111917FB}"/>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1DB704DE-5026-EA1F-1DFD-C4672637375D}"/>
              </a:ext>
            </a:extLst>
          </p:cNvPr>
          <p:cNvSpPr txBox="1"/>
          <p:nvPr/>
        </p:nvSpPr>
        <p:spPr>
          <a:xfrm>
            <a:off x="439408" y="1108969"/>
            <a:ext cx="2460579"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3.1.4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功能类</a:t>
            </a:r>
          </a:p>
        </p:txBody>
      </p:sp>
      <p:grpSp>
        <p:nvGrpSpPr>
          <p:cNvPr id="4" name="组合 3">
            <a:extLst>
              <a:ext uri="{FF2B5EF4-FFF2-40B4-BE49-F238E27FC236}">
                <a16:creationId xmlns:a16="http://schemas.microsoft.com/office/drawing/2014/main" id="{F17EBD04-E947-C73B-0288-126BF40D0B50}"/>
              </a:ext>
            </a:extLst>
          </p:cNvPr>
          <p:cNvGrpSpPr/>
          <p:nvPr/>
        </p:nvGrpSpPr>
        <p:grpSpPr>
          <a:xfrm>
            <a:off x="1260801" y="2093295"/>
            <a:ext cx="8996613" cy="1476252"/>
            <a:chOff x="1339492" y="1216904"/>
            <a:chExt cx="8801566" cy="1368000"/>
          </a:xfrm>
        </p:grpSpPr>
        <p:sp>
          <p:nvSpPr>
            <p:cNvPr id="5" name="圆角矩形 44">
              <a:extLst>
                <a:ext uri="{FF2B5EF4-FFF2-40B4-BE49-F238E27FC236}">
                  <a16:creationId xmlns:a16="http://schemas.microsoft.com/office/drawing/2014/main" id="{B639BEFE-45B3-FA95-4D9B-0F6D21115F7E}"/>
                </a:ext>
              </a:extLst>
            </p:cNvPr>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离页连接符 5">
              <a:extLst>
                <a:ext uri="{FF2B5EF4-FFF2-40B4-BE49-F238E27FC236}">
                  <a16:creationId xmlns:a16="http://schemas.microsoft.com/office/drawing/2014/main" id="{A2C7D0CD-5BEF-27EB-6DCA-FC6F4700B5A1}"/>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04FEDF6-EF8C-F5E4-0B33-F49DFD51EADD}"/>
                </a:ext>
              </a:extLst>
            </p:cNvPr>
            <p:cNvSpPr/>
            <p:nvPr/>
          </p:nvSpPr>
          <p:spPr>
            <a:xfrm>
              <a:off x="2159277" y="1520433"/>
              <a:ext cx="195643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R</a:t>
              </a:r>
              <a:r>
                <a:rPr lang="zh-CN" altLang="en-US" sz="2000" spc="300" dirty="0">
                  <a:solidFill>
                    <a:srgbClr val="0070C0"/>
                  </a:solidFill>
                  <a:latin typeface="微软雅黑" panose="020B0503020204020204" pitchFamily="34" charset="-122"/>
                  <a:ea typeface="微软雅黑" panose="020B0503020204020204" pitchFamily="34" charset="-122"/>
                </a:rPr>
                <a:t>格子类</a:t>
              </a:r>
            </a:p>
          </p:txBody>
        </p:sp>
        <p:sp>
          <p:nvSpPr>
            <p:cNvPr id="8" name="矩形 7">
              <a:extLst>
                <a:ext uri="{FF2B5EF4-FFF2-40B4-BE49-F238E27FC236}">
                  <a16:creationId xmlns:a16="http://schemas.microsoft.com/office/drawing/2014/main" id="{6C727EDC-9CBC-F3C1-9635-E04462033B49}"/>
                </a:ext>
              </a:extLst>
            </p:cNvPr>
            <p:cNvSpPr/>
            <p:nvPr/>
          </p:nvSpPr>
          <p:spPr>
            <a:xfrm>
              <a:off x="4104282" y="1553148"/>
              <a:ext cx="6028689" cy="729775"/>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r*r</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的格子的各段时间的信息存储到一起。一个单位表示</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0.001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经纬度，存储单个格子内各时段出现的出租车序号以及轨迹点</a:t>
              </a:r>
            </a:p>
          </p:txBody>
        </p:sp>
        <p:sp>
          <p:nvSpPr>
            <p:cNvPr id="9" name="文本框 8">
              <a:extLst>
                <a:ext uri="{FF2B5EF4-FFF2-40B4-BE49-F238E27FC236}">
                  <a16:creationId xmlns:a16="http://schemas.microsoft.com/office/drawing/2014/main" id="{C7620DCD-EF97-03FE-F2AF-F1799893C0EC}"/>
                </a:ext>
              </a:extLst>
            </p:cNvPr>
            <p:cNvSpPr txBox="1"/>
            <p:nvPr/>
          </p:nvSpPr>
          <p:spPr>
            <a:xfrm>
              <a:off x="1394459" y="17008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id="{9D986334-B8BC-6015-256B-02F8776C34AD}"/>
              </a:ext>
            </a:extLst>
          </p:cNvPr>
          <p:cNvGrpSpPr/>
          <p:nvPr/>
        </p:nvGrpSpPr>
        <p:grpSpPr>
          <a:xfrm>
            <a:off x="1252535" y="4164554"/>
            <a:ext cx="8996613" cy="1584477"/>
            <a:chOff x="2050942" y="3052737"/>
            <a:chExt cx="8801566" cy="1368000"/>
          </a:xfrm>
        </p:grpSpPr>
        <p:sp>
          <p:nvSpPr>
            <p:cNvPr id="17" name="圆角矩形 50">
              <a:extLst>
                <a:ext uri="{FF2B5EF4-FFF2-40B4-BE49-F238E27FC236}">
                  <a16:creationId xmlns:a16="http://schemas.microsoft.com/office/drawing/2014/main" id="{541F6EA5-CB16-7C0B-F9C0-A4286915A0F7}"/>
                </a:ext>
              </a:extLst>
            </p:cNvPr>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流程图: 离页连接符 17">
              <a:extLst>
                <a:ext uri="{FF2B5EF4-FFF2-40B4-BE49-F238E27FC236}">
                  <a16:creationId xmlns:a16="http://schemas.microsoft.com/office/drawing/2014/main" id="{52D2EC94-0E55-3224-7691-FE3EF03FED8D}"/>
                </a:ext>
              </a:extLst>
            </p:cNvPr>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794DB0D-6237-06FD-7E10-51B1BDA685E8}"/>
                </a:ext>
              </a:extLst>
            </p:cNvPr>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R</a:t>
              </a:r>
              <a:r>
                <a:rPr lang="zh-CN" altLang="en-US" sz="2000" spc="300" dirty="0">
                  <a:solidFill>
                    <a:srgbClr val="0070C0"/>
                  </a:solidFill>
                  <a:latin typeface="微软雅黑" panose="020B0503020204020204" pitchFamily="34" charset="-122"/>
                  <a:ea typeface="微软雅黑" panose="020B0503020204020204" pitchFamily="34" charset="-122"/>
                </a:rPr>
                <a:t>格子类</a:t>
              </a:r>
              <a:endParaRPr lang="en-US" altLang="zh-CN" sz="2000" spc="300" dirty="0">
                <a:solidFill>
                  <a:srgbClr val="0070C0"/>
                </a:solidFill>
                <a:latin typeface="微软雅黑" panose="020B0503020204020204" pitchFamily="34" charset="-122"/>
                <a:ea typeface="微软雅黑" panose="020B0503020204020204" pitchFamily="34" charset="-122"/>
              </a:endParaRPr>
            </a:p>
            <a:p>
              <a:pPr algn="ctr"/>
              <a:r>
                <a:rPr lang="zh-CN" altLang="en-US" sz="2000" spc="300" dirty="0">
                  <a:solidFill>
                    <a:srgbClr val="0070C0"/>
                  </a:solidFill>
                  <a:latin typeface="微软雅黑" panose="020B0503020204020204" pitchFamily="34" charset="-122"/>
                  <a:ea typeface="微软雅黑" panose="020B0503020204020204" pitchFamily="34" charset="-122"/>
                </a:rPr>
                <a:t>（北京外）</a:t>
              </a:r>
            </a:p>
          </p:txBody>
        </p:sp>
        <p:sp>
          <p:nvSpPr>
            <p:cNvPr id="20" name="矩形 19">
              <a:extLst>
                <a:ext uri="{FF2B5EF4-FFF2-40B4-BE49-F238E27FC236}">
                  <a16:creationId xmlns:a16="http://schemas.microsoft.com/office/drawing/2014/main" id="{C60D6FBA-5FA7-02A8-8C0E-2EE2A02D8621}"/>
                </a:ext>
              </a:extLst>
            </p:cNvPr>
            <p:cNvSpPr/>
            <p:nvPr/>
          </p:nvSpPr>
          <p:spPr>
            <a:xfrm>
              <a:off x="4815732" y="3553881"/>
              <a:ext cx="5990589" cy="361056"/>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粗略统计，作为整体进行统计</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2F850E8E-C878-D657-81B9-DC84CF9DF7A8}"/>
                </a:ext>
              </a:extLst>
            </p:cNvPr>
            <p:cNvSpPr txBox="1"/>
            <p:nvPr/>
          </p:nvSpPr>
          <p:spPr>
            <a:xfrm>
              <a:off x="2105909" y="3559148"/>
              <a:ext cx="656484" cy="47572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084880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625748E9-9D7D-DCB7-1502-7E3D8D8FBF3B}"/>
              </a:ext>
            </a:extLst>
          </p:cNvPr>
          <p:cNvSpPr txBox="1"/>
          <p:nvPr/>
        </p:nvSpPr>
        <p:spPr>
          <a:xfrm>
            <a:off x="439408" y="1108969"/>
            <a:ext cx="2460579"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3.1.4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代码一览</a:t>
            </a:r>
          </a:p>
        </p:txBody>
      </p:sp>
      <p:cxnSp>
        <p:nvCxnSpPr>
          <p:cNvPr id="3" name="直接连接符 2">
            <a:extLst>
              <a:ext uri="{FF2B5EF4-FFF2-40B4-BE49-F238E27FC236}">
                <a16:creationId xmlns:a16="http://schemas.microsoft.com/office/drawing/2014/main" id="{73D90C74-020C-11BE-6E67-F685398BDD8D}"/>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17405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F24FE49-1FEB-D2AA-2209-DFD0E4676941}"/>
              </a:ext>
            </a:extLst>
          </p:cNvPr>
          <p:cNvSpPr txBox="1"/>
          <p:nvPr/>
        </p:nvSpPr>
        <p:spPr>
          <a:xfrm>
            <a:off x="-340390" y="903998"/>
            <a:ext cx="3556000" cy="400110"/>
          </a:xfrm>
          <a:prstGeom prst="rect">
            <a:avLst/>
          </a:prstGeom>
          <a:noFill/>
        </p:spPr>
        <p:txBody>
          <a:bodyPr wrap="square">
            <a:spAutoFit/>
          </a:bodyPr>
          <a:lstStyle/>
          <a:p>
            <a:pPr algn="ctr"/>
            <a:r>
              <a:rPr lang="en-US" altLang="zh-CN" sz="2000" b="1" spc="600" dirty="0">
                <a:solidFill>
                  <a:srgbClr val="0070C0"/>
                </a:solidFill>
                <a:latin typeface="微软雅黑" panose="020B0503020204020204" pitchFamily="34" charset="-122"/>
                <a:ea typeface="微软雅黑" panose="020B0503020204020204" pitchFamily="34" charset="-122"/>
              </a:rPr>
              <a:t>02.</a:t>
            </a:r>
            <a:r>
              <a:rPr lang="zh-CN" altLang="en-US" sz="2000" b="1" spc="600" dirty="0">
                <a:solidFill>
                  <a:srgbClr val="0070C0"/>
                </a:solidFill>
                <a:latin typeface="微软雅黑" panose="020B0503020204020204" pitchFamily="34" charset="-122"/>
                <a:ea typeface="微软雅黑" panose="020B0503020204020204" pitchFamily="34" charset="-122"/>
              </a:rPr>
              <a:t>序列化</a:t>
            </a:r>
            <a:endParaRPr lang="zh-CN" altLang="en-US" sz="1800" b="1" spc="600" dirty="0">
              <a:solidFill>
                <a:srgbClr val="0070C0"/>
              </a:solidFill>
              <a:latin typeface="微软雅黑" panose="020B0503020204020204" pitchFamily="34" charset="-122"/>
              <a:ea typeface="微软雅黑" panose="020B0503020204020204" pitchFamily="34" charset="-122"/>
            </a:endParaRPr>
          </a:p>
        </p:txBody>
      </p:sp>
      <p:cxnSp>
        <p:nvCxnSpPr>
          <p:cNvPr id="4" name="直接连接符 3">
            <a:extLst>
              <a:ext uri="{FF2B5EF4-FFF2-40B4-BE49-F238E27FC236}">
                <a16:creationId xmlns:a16="http://schemas.microsoft.com/office/drawing/2014/main" id="{4C78581B-F437-25F0-3F25-8CC91651EB65}"/>
              </a:ext>
            </a:extLst>
          </p:cNvPr>
          <p:cNvCxnSpPr/>
          <p:nvPr/>
        </p:nvCxnSpPr>
        <p:spPr>
          <a:xfrm>
            <a:off x="202232" y="1690959"/>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6">
            <a:extLst>
              <a:ext uri="{FF2B5EF4-FFF2-40B4-BE49-F238E27FC236}">
                <a16:creationId xmlns:a16="http://schemas.microsoft.com/office/drawing/2014/main" id="{22F4807C-A723-3C46-F407-A19628301D11}"/>
              </a:ext>
            </a:extLst>
          </p:cNvPr>
          <p:cNvSpPr txBox="1"/>
          <p:nvPr/>
        </p:nvSpPr>
        <p:spPr>
          <a:xfrm>
            <a:off x="458040" y="1304108"/>
            <a:ext cx="1888387"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3.2.1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概述</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学论网-矩形 1">
            <a:extLst>
              <a:ext uri="{FF2B5EF4-FFF2-40B4-BE49-F238E27FC236}">
                <a16:creationId xmlns:a16="http://schemas.microsoft.com/office/drawing/2014/main" id="{748C48A2-F94A-6999-A770-4238F1BECE09}"/>
              </a:ext>
            </a:extLst>
          </p:cNvPr>
          <p:cNvSpPr/>
          <p:nvPr/>
        </p:nvSpPr>
        <p:spPr>
          <a:xfrm>
            <a:off x="1024862" y="2034040"/>
            <a:ext cx="2400000" cy="695190"/>
          </a:xfrm>
          <a:prstGeom prst="rect">
            <a:avLst/>
          </a:prstGeom>
          <a:solidFill>
            <a:srgbClr val="0070C0"/>
          </a:solidFill>
          <a:ln w="12700" cap="flat" cmpd="sng" algn="ctr">
            <a:solidFill>
              <a:srgbClr val="448AD7"/>
            </a:solidFill>
            <a:prstDash val="solid"/>
          </a:ln>
          <a:effectLst/>
        </p:spPr>
        <p:txBody>
          <a:bodyPr lIns="91436" tIns="45718" rIns="91436" bIns="45718" rtlCol="0" anchor="ctr"/>
          <a:lstStyle/>
          <a:p>
            <a:pPr lvl="0" algn="ctr"/>
            <a:r>
              <a:rPr lang="zh-CN" altLang="en-US" sz="24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  何为序列化？</a:t>
            </a:r>
          </a:p>
        </p:txBody>
      </p:sp>
      <p:sp>
        <p:nvSpPr>
          <p:cNvPr id="27" name="学论网-www.xuelun.me">
            <a:extLst>
              <a:ext uri="{FF2B5EF4-FFF2-40B4-BE49-F238E27FC236}">
                <a16:creationId xmlns:a16="http://schemas.microsoft.com/office/drawing/2014/main" id="{6110F2CC-E4A5-4ACB-B288-8D537AB64AAB}"/>
              </a:ext>
            </a:extLst>
          </p:cNvPr>
          <p:cNvSpPr txBox="1"/>
          <p:nvPr/>
        </p:nvSpPr>
        <p:spPr>
          <a:xfrm>
            <a:off x="874575" y="3005061"/>
            <a:ext cx="2781303" cy="3177280"/>
          </a:xfrm>
          <a:prstGeom prst="rect">
            <a:avLst/>
          </a:prstGeom>
          <a:noFill/>
          <a:ln>
            <a:noFill/>
          </a:ln>
        </p:spPr>
        <p:txBody>
          <a:bodyPr wrap="square" lIns="0" tIns="0" rIns="0" bIns="0" rtlCol="0">
            <a:spAutoFit/>
          </a:bodyPr>
          <a:lstStyle/>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把变量从内存中变成可存储或传输的过程叫做序列化</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对象 </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字节流等</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a:p>
            <a:pPr algn="ctr">
              <a:lnSpc>
                <a:spcPct val="150000"/>
              </a:lnSpc>
            </a:pP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相对应的有反序列化</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学论网-www.xuelun.me">
            <a:extLst>
              <a:ext uri="{FF2B5EF4-FFF2-40B4-BE49-F238E27FC236}">
                <a16:creationId xmlns:a16="http://schemas.microsoft.com/office/drawing/2014/main" id="{66870016-915A-FEE7-DEB1-AB472784B236}"/>
              </a:ext>
            </a:extLst>
          </p:cNvPr>
          <p:cNvSpPr txBox="1"/>
          <p:nvPr/>
        </p:nvSpPr>
        <p:spPr>
          <a:xfrm>
            <a:off x="4453728" y="3005061"/>
            <a:ext cx="2781303" cy="2715615"/>
          </a:xfrm>
          <a:prstGeom prst="rect">
            <a:avLst/>
          </a:prstGeom>
          <a:noFill/>
          <a:ln>
            <a:noFill/>
          </a:ln>
        </p:spPr>
        <p:txBody>
          <a:bodyPr wrap="square" lIns="0" tIns="0" rIns="0" bIns="0" rtlCol="0">
            <a:spAutoFit/>
          </a:bodyPr>
          <a:lstStyle/>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① 便于在计算机中存储</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② 便于电信线路通讯</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③ 在不同的编程语言中传递对象</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学论网-www.xuelun.me">
            <a:extLst>
              <a:ext uri="{FF2B5EF4-FFF2-40B4-BE49-F238E27FC236}">
                <a16:creationId xmlns:a16="http://schemas.microsoft.com/office/drawing/2014/main" id="{384FC41A-89A8-16A9-F6E3-5CF943644D66}"/>
              </a:ext>
            </a:extLst>
          </p:cNvPr>
          <p:cNvSpPr txBox="1"/>
          <p:nvPr/>
        </p:nvSpPr>
        <p:spPr>
          <a:xfrm>
            <a:off x="8758354" y="3005061"/>
            <a:ext cx="2781303" cy="2863989"/>
          </a:xfrm>
          <a:prstGeom prst="rect">
            <a:avLst/>
          </a:prstGeom>
          <a:noFill/>
          <a:ln>
            <a:noFill/>
          </a:ln>
        </p:spPr>
        <p:txBody>
          <a:bodyPr wrap="square" lIns="0" tIns="0" rIns="0" bIns="0" rtlCol="0">
            <a:spAutoFit/>
          </a:bodyPr>
          <a:lstStyle/>
          <a:p>
            <a:pPr algn="ct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转换成</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JSON</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XML</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等</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800" dirty="0">
                <a:solidFill>
                  <a:schemeClr val="tx1">
                    <a:lumMod val="65000"/>
                    <a:lumOff val="35000"/>
                  </a:schemeClr>
                </a:solidFill>
                <a:latin typeface="Consolas" panose="020B0609020204030204" pitchFamily="49" charset="0"/>
                <a:ea typeface="微软雅黑" panose="020B0503020204020204" pitchFamily="34" charset="-122"/>
              </a:rPr>
              <a:t>import </a:t>
            </a:r>
            <a:r>
              <a:rPr lang="en-US" altLang="zh-CN" sz="1800" dirty="0" err="1">
                <a:solidFill>
                  <a:schemeClr val="tx1">
                    <a:lumMod val="65000"/>
                    <a:lumOff val="35000"/>
                  </a:schemeClr>
                </a:solidFill>
                <a:latin typeface="Consolas" panose="020B0609020204030204" pitchFamily="49" charset="0"/>
                <a:ea typeface="微软雅黑" panose="020B0503020204020204" pitchFamily="34" charset="-122"/>
              </a:rPr>
              <a:t>json</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Java</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800" dirty="0" err="1">
                <a:solidFill>
                  <a:schemeClr val="tx1">
                    <a:lumMod val="65000"/>
                    <a:lumOff val="35000"/>
                  </a:schemeClr>
                </a:solidFill>
                <a:latin typeface="Consolas" panose="020B0609020204030204" pitchFamily="49" charset="0"/>
                <a:ea typeface="微软雅黑" panose="020B0503020204020204" pitchFamily="34" charset="-122"/>
              </a:rPr>
              <a:t>java.io.Serializable</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800" dirty="0">
                <a:solidFill>
                  <a:schemeClr val="tx1">
                    <a:lumMod val="65000"/>
                    <a:lumOff val="35000"/>
                  </a:schemeClr>
                </a:solidFill>
                <a:highlight>
                  <a:srgbClr val="FFFF00"/>
                </a:highlight>
                <a:latin typeface="微软雅黑" panose="020B0503020204020204" pitchFamily="34" charset="-122"/>
                <a:ea typeface="微软雅黑" panose="020B0503020204020204" pitchFamily="34" charset="-122"/>
              </a:rPr>
              <a:t>C/C++</a:t>
            </a:r>
            <a:r>
              <a:rPr lang="zh-CN" altLang="en-US" sz="1800" dirty="0">
                <a:solidFill>
                  <a:schemeClr val="tx1">
                    <a:lumMod val="65000"/>
                    <a:lumOff val="35000"/>
                  </a:schemeClr>
                </a:solidFill>
                <a:highlight>
                  <a:srgbClr val="FFFF00"/>
                </a:highlight>
                <a:latin typeface="微软雅黑" panose="020B0503020204020204" pitchFamily="34" charset="-122"/>
                <a:ea typeface="微软雅黑" panose="020B0503020204020204" pitchFamily="34" charset="-122"/>
              </a:rPr>
              <a:t>：</a:t>
            </a:r>
            <a:r>
              <a:rPr lang="en-US" altLang="zh-CN" sz="1800" dirty="0" err="1">
                <a:solidFill>
                  <a:schemeClr val="tx1">
                    <a:lumMod val="65000"/>
                    <a:lumOff val="35000"/>
                  </a:schemeClr>
                </a:solidFill>
                <a:highlight>
                  <a:srgbClr val="FFFF00"/>
                </a:highlight>
                <a:latin typeface="Consolas" panose="020B0609020204030204" pitchFamily="49" charset="0"/>
                <a:ea typeface="微软雅黑" panose="020B0503020204020204" pitchFamily="34" charset="-122"/>
              </a:rPr>
              <a:t>Boost.Serialization</a:t>
            </a:r>
            <a:endParaRPr lang="zh-CN" altLang="zh-CN" sz="1800" dirty="0">
              <a:solidFill>
                <a:schemeClr val="tx1">
                  <a:lumMod val="65000"/>
                  <a:lumOff val="35000"/>
                </a:schemeClr>
              </a:solidFill>
              <a:highlight>
                <a:srgbClr val="FFFF00"/>
              </a:highlight>
              <a:latin typeface="Consolas" panose="020B0609020204030204" pitchFamily="49" charset="0"/>
              <a:ea typeface="微软雅黑" panose="020B0503020204020204" pitchFamily="34" charset="-122"/>
            </a:endParaRPr>
          </a:p>
        </p:txBody>
      </p:sp>
      <p:sp>
        <p:nvSpPr>
          <p:cNvPr id="30" name="学论网-矩形 1">
            <a:extLst>
              <a:ext uri="{FF2B5EF4-FFF2-40B4-BE49-F238E27FC236}">
                <a16:creationId xmlns:a16="http://schemas.microsoft.com/office/drawing/2014/main" id="{2385DCF1-53B3-352D-0AC7-7AB68095808C}"/>
              </a:ext>
            </a:extLst>
          </p:cNvPr>
          <p:cNvSpPr/>
          <p:nvPr/>
        </p:nvSpPr>
        <p:spPr>
          <a:xfrm>
            <a:off x="4489242" y="2034040"/>
            <a:ext cx="2710273" cy="695190"/>
          </a:xfrm>
          <a:prstGeom prst="rect">
            <a:avLst/>
          </a:prstGeom>
          <a:solidFill>
            <a:srgbClr val="0070C0"/>
          </a:solidFill>
          <a:ln w="12700" cap="flat" cmpd="sng" algn="ctr">
            <a:solidFill>
              <a:srgbClr val="448AD7"/>
            </a:solidFill>
            <a:prstDash val="solid"/>
          </a:ln>
          <a:effectLst/>
        </p:spPr>
        <p:txBody>
          <a:bodyPr lIns="91436" tIns="45718" rIns="91436" bIns="45718" rtlCol="0" anchor="ctr"/>
          <a:lstStyle/>
          <a:p>
            <a:pPr lvl="0" algn="ctr"/>
            <a:r>
              <a:rPr lang="zh-CN" altLang="en-US" sz="24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  为什么序列化？</a:t>
            </a:r>
          </a:p>
        </p:txBody>
      </p:sp>
      <p:sp>
        <p:nvSpPr>
          <p:cNvPr id="31" name="学论网-矩形 1">
            <a:extLst>
              <a:ext uri="{FF2B5EF4-FFF2-40B4-BE49-F238E27FC236}">
                <a16:creationId xmlns:a16="http://schemas.microsoft.com/office/drawing/2014/main" id="{A7AA3A8C-A041-8C24-4162-6B89702D9D7C}"/>
              </a:ext>
            </a:extLst>
          </p:cNvPr>
          <p:cNvSpPr/>
          <p:nvPr/>
        </p:nvSpPr>
        <p:spPr>
          <a:xfrm>
            <a:off x="8793870" y="2028481"/>
            <a:ext cx="2710273" cy="695190"/>
          </a:xfrm>
          <a:prstGeom prst="rect">
            <a:avLst/>
          </a:prstGeom>
          <a:solidFill>
            <a:srgbClr val="0070C0"/>
          </a:solidFill>
          <a:ln w="12700" cap="flat" cmpd="sng" algn="ctr">
            <a:solidFill>
              <a:srgbClr val="448AD7"/>
            </a:solidFill>
            <a:prstDash val="solid"/>
          </a:ln>
          <a:effectLst/>
        </p:spPr>
        <p:txBody>
          <a:bodyPr lIns="91436" tIns="45718" rIns="91436" bIns="45718" rtlCol="0" anchor="ctr"/>
          <a:lstStyle/>
          <a:p>
            <a:pPr lvl="0" algn="ctr"/>
            <a:r>
              <a:rPr lang="zh-CN" altLang="en-US" sz="24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  怎么序列化？</a:t>
            </a:r>
          </a:p>
        </p:txBody>
      </p:sp>
      <p:sp>
        <p:nvSpPr>
          <p:cNvPr id="32" name="文本框 31">
            <a:extLst>
              <a:ext uri="{FF2B5EF4-FFF2-40B4-BE49-F238E27FC236}">
                <a16:creationId xmlns:a16="http://schemas.microsoft.com/office/drawing/2014/main" id="{EB437D86-6F72-0F2A-C354-C4028D6A39BD}"/>
              </a:ext>
            </a:extLst>
          </p:cNvPr>
          <p:cNvSpPr txBox="1"/>
          <p:nvPr/>
        </p:nvSpPr>
        <p:spPr>
          <a:xfrm>
            <a:off x="3655878" y="1165013"/>
            <a:ext cx="7404975" cy="461665"/>
          </a:xfrm>
          <a:prstGeom prst="rect">
            <a:avLst/>
          </a:prstGeom>
          <a:noFill/>
        </p:spPr>
        <p:txBody>
          <a:bodyPr wrap="square" rtlCol="0">
            <a:spAutoFit/>
          </a:bodyPr>
          <a:lstStyle/>
          <a:p>
            <a:r>
              <a:rPr lang="zh-CN" altLang="en-US" sz="2400" b="1" dirty="0">
                <a:solidFill>
                  <a:srgbClr val="92D050"/>
                </a:solidFill>
              </a:rPr>
              <a:t>我们希望将不同形式的海量数据序列化存储到磁盘中</a:t>
            </a:r>
          </a:p>
        </p:txBody>
      </p:sp>
      <p:sp>
        <p:nvSpPr>
          <p:cNvPr id="33" name="矩形: 圆角 32">
            <a:extLst>
              <a:ext uri="{FF2B5EF4-FFF2-40B4-BE49-F238E27FC236}">
                <a16:creationId xmlns:a16="http://schemas.microsoft.com/office/drawing/2014/main" id="{61D23066-C5C9-36F6-EC99-AD5273D46423}"/>
              </a:ext>
            </a:extLst>
          </p:cNvPr>
          <p:cNvSpPr/>
          <p:nvPr/>
        </p:nvSpPr>
        <p:spPr>
          <a:xfrm>
            <a:off x="3424862" y="982133"/>
            <a:ext cx="7724045" cy="8940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4283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4484DB75-81CE-8907-0F2C-863A9591739D}"/>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EBAC6172-BC13-DC36-0AEC-D172F366759C}"/>
              </a:ext>
            </a:extLst>
          </p:cNvPr>
          <p:cNvSpPr txBox="1"/>
          <p:nvPr/>
        </p:nvSpPr>
        <p:spPr>
          <a:xfrm>
            <a:off x="310721" y="1108969"/>
            <a:ext cx="2658634" cy="373930"/>
          </a:xfrm>
          <a:prstGeom prst="rect">
            <a:avLst/>
          </a:prstGeom>
          <a:noFill/>
        </p:spPr>
        <p:txBody>
          <a:bodyPr wrap="square" lIns="0" tIns="47997" rIns="0" bIns="47997" rtlCol="0">
            <a:spAutoFit/>
          </a:bodyPr>
          <a:lstStyle/>
          <a:p>
            <a:pPr algn="ct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3.2.2 </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序列化方法</a:t>
            </a:r>
          </a:p>
        </p:txBody>
      </p:sp>
      <p:sp>
        <p:nvSpPr>
          <p:cNvPr id="4" name="矩形 3">
            <a:extLst>
              <a:ext uri="{FF2B5EF4-FFF2-40B4-BE49-F238E27FC236}">
                <a16:creationId xmlns:a16="http://schemas.microsoft.com/office/drawing/2014/main" id="{60AADE16-8AD5-0DB0-DDEB-847281611469}"/>
              </a:ext>
            </a:extLst>
          </p:cNvPr>
          <p:cNvSpPr/>
          <p:nvPr/>
        </p:nvSpPr>
        <p:spPr>
          <a:xfrm>
            <a:off x="1059044" y="1493328"/>
            <a:ext cx="6460872" cy="4480842"/>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① 在每个类中声明友类：</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② 定义序列化和反序列化成员函数（以</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Point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类为例）：</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对每个类的私有成员变量都做序列化</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通常将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serialize</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放在私有域定义，不作为类的接口。</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③ 定义每个类的序列化和反序列化函数（以出租车类</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为例）</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9000BEE-277D-4BC1-BE1E-FFA6C1033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074" y="1354045"/>
            <a:ext cx="5708743" cy="657797"/>
          </a:xfrm>
          <a:prstGeom prst="rect">
            <a:avLst/>
          </a:prstGeom>
        </p:spPr>
      </p:pic>
      <p:pic>
        <p:nvPicPr>
          <p:cNvPr id="8" name="图片 7">
            <a:extLst>
              <a:ext uri="{FF2B5EF4-FFF2-40B4-BE49-F238E27FC236}">
                <a16:creationId xmlns:a16="http://schemas.microsoft.com/office/drawing/2014/main" id="{E1AAB1B8-EB94-AB68-68B2-20A3556FC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870" y="1819602"/>
            <a:ext cx="4625598" cy="1588664"/>
          </a:xfrm>
          <a:prstGeom prst="rect">
            <a:avLst/>
          </a:prstGeom>
        </p:spPr>
      </p:pic>
      <p:pic>
        <p:nvPicPr>
          <p:cNvPr id="11" name="图片 10">
            <a:extLst>
              <a:ext uri="{FF2B5EF4-FFF2-40B4-BE49-F238E27FC236}">
                <a16:creationId xmlns:a16="http://schemas.microsoft.com/office/drawing/2014/main" id="{FFD4D6A1-B0DB-EE84-C747-3BDDF0115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0445" y="3408266"/>
            <a:ext cx="4927853" cy="3359323"/>
          </a:xfrm>
          <a:prstGeom prst="rect">
            <a:avLst/>
          </a:prstGeom>
        </p:spPr>
      </p:pic>
    </p:spTree>
    <p:extLst>
      <p:ext uri="{BB962C8B-B14F-4D97-AF65-F5344CB8AC3E}">
        <p14:creationId xmlns:p14="http://schemas.microsoft.com/office/powerpoint/2010/main" val="1935793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1B17EC-697F-5293-3A32-46D330BB3EA7}"/>
              </a:ext>
            </a:extLst>
          </p:cNvPr>
          <p:cNvSpPr txBox="1"/>
          <p:nvPr/>
        </p:nvSpPr>
        <p:spPr>
          <a:xfrm>
            <a:off x="-340390" y="903998"/>
            <a:ext cx="3556000" cy="400110"/>
          </a:xfrm>
          <a:prstGeom prst="rect">
            <a:avLst/>
          </a:prstGeom>
          <a:noFill/>
        </p:spPr>
        <p:txBody>
          <a:bodyPr wrap="square">
            <a:spAutoFit/>
          </a:bodyPr>
          <a:lstStyle/>
          <a:p>
            <a:pPr algn="ctr"/>
            <a:r>
              <a:rPr lang="en-US" altLang="zh-CN" sz="2000" b="1" spc="600" dirty="0">
                <a:solidFill>
                  <a:srgbClr val="0070C0"/>
                </a:solidFill>
                <a:latin typeface="微软雅黑" panose="020B0503020204020204" pitchFamily="34" charset="-122"/>
                <a:ea typeface="微软雅黑" panose="020B0503020204020204" pitchFamily="34" charset="-122"/>
              </a:rPr>
              <a:t>03.</a:t>
            </a:r>
            <a:r>
              <a:rPr lang="zh-CN" altLang="en-US" sz="2000" b="1" spc="600" dirty="0">
                <a:solidFill>
                  <a:srgbClr val="0070C0"/>
                </a:solidFill>
                <a:latin typeface="微软雅黑" panose="020B0503020204020204" pitchFamily="34" charset="-122"/>
                <a:ea typeface="微软雅黑" panose="020B0503020204020204" pitchFamily="34" charset="-122"/>
              </a:rPr>
              <a:t>轨迹分析</a:t>
            </a:r>
            <a:endParaRPr lang="zh-CN" altLang="en-US" sz="1800" b="1" spc="600" dirty="0">
              <a:solidFill>
                <a:srgbClr val="0070C0"/>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A6C778B0-282A-7ECD-445E-A75D3AD0FDDD}"/>
              </a:ext>
            </a:extLst>
          </p:cNvPr>
          <p:cNvCxnSpPr>
            <a:cxnSpLocks/>
          </p:cNvCxnSpPr>
          <p:nvPr/>
        </p:nvCxnSpPr>
        <p:spPr>
          <a:xfrm>
            <a:off x="202232" y="1690959"/>
            <a:ext cx="301337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6">
            <a:extLst>
              <a:ext uri="{FF2B5EF4-FFF2-40B4-BE49-F238E27FC236}">
                <a16:creationId xmlns:a16="http://schemas.microsoft.com/office/drawing/2014/main" id="{8B5F5FA2-7F45-585B-40BB-5AE0FAFD4401}"/>
              </a:ext>
            </a:extLst>
          </p:cNvPr>
          <p:cNvSpPr txBox="1"/>
          <p:nvPr/>
        </p:nvSpPr>
        <p:spPr>
          <a:xfrm>
            <a:off x="458040" y="1304108"/>
            <a:ext cx="2571763"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任务一：区域范围查找</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圆角矩形 44">
            <a:extLst>
              <a:ext uri="{FF2B5EF4-FFF2-40B4-BE49-F238E27FC236}">
                <a16:creationId xmlns:a16="http://schemas.microsoft.com/office/drawing/2014/main" id="{2899E3B4-FD7D-BD75-6863-133EEC03B15F}"/>
              </a:ext>
            </a:extLst>
          </p:cNvPr>
          <p:cNvSpPr/>
          <p:nvPr/>
        </p:nvSpPr>
        <p:spPr>
          <a:xfrm>
            <a:off x="1775999" y="1956287"/>
            <a:ext cx="8640001" cy="126782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196DBC3A-F2A6-9647-D104-6BE993C84B6D}"/>
              </a:ext>
            </a:extLst>
          </p:cNvPr>
          <p:cNvSpPr/>
          <p:nvPr/>
        </p:nvSpPr>
        <p:spPr>
          <a:xfrm>
            <a:off x="2346427" y="2077811"/>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统计在某个特定的时间段，用户指定的矩形区域内的出租车的数目。这里的矩形区域可以通过给出矩形的左上角和右下角的经纬度坐标来确定。 </a:t>
            </a:r>
          </a:p>
        </p:txBody>
      </p:sp>
      <p:sp>
        <p:nvSpPr>
          <p:cNvPr id="23" name="文本框 22">
            <a:extLst>
              <a:ext uri="{FF2B5EF4-FFF2-40B4-BE49-F238E27FC236}">
                <a16:creationId xmlns:a16="http://schemas.microsoft.com/office/drawing/2014/main" id="{3A9663C9-C8E2-2C36-F270-A69A828D2169}"/>
              </a:ext>
            </a:extLst>
          </p:cNvPr>
          <p:cNvSpPr txBox="1"/>
          <p:nvPr/>
        </p:nvSpPr>
        <p:spPr>
          <a:xfrm>
            <a:off x="1214651" y="3706935"/>
            <a:ext cx="10140286" cy="2785378"/>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000000"/>
                </a:solidFill>
                <a:latin typeface="Consolas" panose="020B0609020204030204" pitchFamily="49" charset="0"/>
                <a:ea typeface="新宋体" panose="02010609030101010101" pitchFamily="49" charset="-122"/>
              </a:rPr>
              <a:t>function_findtaxinum_somewhere</a:t>
            </a:r>
            <a:r>
              <a:rPr lang="en-US" altLang="zh-CN" sz="1800" dirty="0">
                <a:solidFill>
                  <a:srgbClr val="000000"/>
                </a:solidFill>
                <a:latin typeface="Consolas" panose="020B0609020204030204" pitchFamily="49" charset="0"/>
                <a:ea typeface="新宋体" panose="02010609030101010101" pitchFamily="49" charset="-122"/>
              </a:rPr>
              <a:t>(</a:t>
            </a:r>
            <a:r>
              <a:rPr lang="en-US" altLang="zh-CN" sz="1800" dirty="0">
                <a:solidFill>
                  <a:srgbClr val="2B91AF"/>
                </a:solidFill>
                <a:latin typeface="Consolas" panose="020B0609020204030204" pitchFamily="49" charset="0"/>
                <a:ea typeface="新宋体" panose="02010609030101010101" pitchFamily="49" charset="-122"/>
              </a:rPr>
              <a:t>set</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Point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2B91AF"/>
                </a:solidFill>
                <a:latin typeface="Consolas" panose="020B0609020204030204" pitchFamily="49" charset="0"/>
                <a:ea typeface="新宋体" panose="02010609030101010101" pitchFamily="49" charset="-122"/>
              </a:rPr>
              <a:t>CMP</a:t>
            </a:r>
            <a:r>
              <a:rPr lang="en-US" altLang="zh-CN" sz="1800" dirty="0">
                <a:solidFill>
                  <a:srgbClr val="000000"/>
                </a:solidFill>
                <a:latin typeface="Consolas" panose="020B0609020204030204" pitchFamily="49" charset="0"/>
                <a:ea typeface="新宋体" panose="02010609030101010101" pitchFamily="49" charset="-122"/>
              </a:rPr>
              <a:t>&gt;&amp; </a:t>
            </a:r>
            <a:r>
              <a:rPr lang="en-US" altLang="zh-CN" sz="1800" dirty="0">
                <a:solidFill>
                  <a:srgbClr val="808080"/>
                </a:solidFill>
                <a:latin typeface="Consolas" panose="020B0609020204030204" pitchFamily="49" charset="0"/>
                <a:ea typeface="新宋体" panose="02010609030101010101" pitchFamily="49" charset="-122"/>
              </a:rPr>
              <a:t>s</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day</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hour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minute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time_span</a:t>
            </a:r>
            <a:r>
              <a:rPr lang="en-US" altLang="zh-CN" sz="1800" dirty="0">
                <a:solidFill>
                  <a:srgbClr val="000000"/>
                </a:solidFill>
                <a:latin typeface="Consolas" panose="020B0609020204030204" pitchFamily="49" charset="0"/>
                <a:ea typeface="新宋体" panose="02010609030101010101" pitchFamily="49" charset="-122"/>
              </a:rPr>
              <a:t> ,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p>
          <a:p>
            <a:endParaRPr lang="en-US" altLang="zh-CN" dirty="0">
              <a:latin typeface="Consolas" panose="020B0609020204030204" pitchFamily="49" charset="0"/>
            </a:endParaRPr>
          </a:p>
          <a:p>
            <a:r>
              <a:rPr lang="en-US" altLang="zh-CN" sz="2000" dirty="0">
                <a:solidFill>
                  <a:srgbClr val="2B91AF"/>
                </a:solidFill>
                <a:latin typeface="Consolas" panose="020B0609020204030204" pitchFamily="49" charset="0"/>
                <a:ea typeface="新宋体" panose="02010609030101010101" pitchFamily="49" charset="-122"/>
              </a:rPr>
              <a:t>set</a:t>
            </a:r>
            <a:r>
              <a:rPr lang="en-US" altLang="zh-CN" sz="2000" dirty="0">
                <a:solidFill>
                  <a:srgbClr val="000000"/>
                </a:solidFill>
                <a:latin typeface="Consolas" panose="020B0609020204030204" pitchFamily="49" charset="0"/>
                <a:ea typeface="新宋体" panose="02010609030101010101" pitchFamily="49" charset="-122"/>
              </a:rPr>
              <a:t>&lt;</a:t>
            </a:r>
            <a:r>
              <a:rPr lang="en-US" altLang="zh-CN" sz="2000" dirty="0">
                <a:solidFill>
                  <a:srgbClr val="2B91AF"/>
                </a:solidFill>
                <a:latin typeface="Consolas" panose="020B0609020204030204" pitchFamily="49" charset="0"/>
                <a:ea typeface="新宋体" panose="02010609030101010101" pitchFamily="49" charset="-122"/>
              </a:rPr>
              <a:t>Point</a:t>
            </a:r>
            <a:r>
              <a:rPr lang="en-US" altLang="zh-CN" sz="2000" dirty="0">
                <a:solidFill>
                  <a:srgbClr val="000000"/>
                </a:solidFill>
                <a:latin typeface="Consolas" panose="020B0609020204030204" pitchFamily="49" charset="0"/>
                <a:ea typeface="新宋体" panose="02010609030101010101" pitchFamily="49" charset="-122"/>
              </a:rPr>
              <a:t>, </a:t>
            </a:r>
            <a:r>
              <a:rPr lang="en-US" altLang="zh-CN" sz="2000" dirty="0">
                <a:solidFill>
                  <a:srgbClr val="2B91AF"/>
                </a:solidFill>
                <a:latin typeface="Consolas" panose="020B0609020204030204" pitchFamily="49" charset="0"/>
                <a:ea typeface="新宋体" panose="02010609030101010101" pitchFamily="49" charset="-122"/>
              </a:rPr>
              <a:t>CMP</a:t>
            </a:r>
            <a:r>
              <a:rPr lang="en-US" altLang="zh-CN" sz="2000" dirty="0">
                <a:solidFill>
                  <a:srgbClr val="000000"/>
                </a:solidFill>
                <a:latin typeface="Consolas" panose="020B0609020204030204" pitchFamily="49" charset="0"/>
                <a:ea typeface="新宋体" panose="02010609030101010101" pitchFamily="49" charset="-122"/>
              </a:rPr>
              <a:t>&gt;&amp; </a:t>
            </a:r>
            <a:r>
              <a:rPr lang="en-US" altLang="zh-CN" sz="2000" dirty="0">
                <a:solidFill>
                  <a:srgbClr val="808080"/>
                </a:solidFill>
                <a:latin typeface="Consolas" panose="020B0609020204030204" pitchFamily="49" charset="0"/>
                <a:ea typeface="新宋体" panose="02010609030101010101" pitchFamily="49" charset="-122"/>
              </a:rPr>
              <a:t>s</a:t>
            </a:r>
            <a:r>
              <a:rPr lang="zh-CN" altLang="en-US" sz="2000" dirty="0">
                <a:solidFill>
                  <a:srgbClr val="808080"/>
                </a:solidFill>
                <a:latin typeface="Consolas" panose="020B0609020204030204" pitchFamily="49" charset="0"/>
                <a:ea typeface="新宋体" panose="02010609030101010101" pitchFamily="49" charset="-122"/>
              </a:rPr>
              <a:t>：存储区域内点信息，内部按车名和时间排序</a:t>
            </a:r>
            <a:endParaRPr lang="en-US" altLang="zh-CN" sz="2000" dirty="0">
              <a:solidFill>
                <a:srgbClr val="808080"/>
              </a:solidFill>
              <a:latin typeface="Consolas" panose="020B0609020204030204" pitchFamily="49" charset="0"/>
              <a:ea typeface="新宋体" panose="02010609030101010101" pitchFamily="49" charset="-122"/>
            </a:endParaRPr>
          </a:p>
          <a:p>
            <a:r>
              <a:rPr lang="en-US" altLang="zh-CN" sz="2000" dirty="0">
                <a:solidFill>
                  <a:srgbClr val="0000FF"/>
                </a:solidFill>
                <a:latin typeface="Consolas" panose="020B0609020204030204" pitchFamily="49" charset="0"/>
                <a:ea typeface="新宋体" panose="02010609030101010101" pitchFamily="49" charset="-122"/>
              </a:rPr>
              <a:t>double</a:t>
            </a:r>
            <a:r>
              <a:rPr lang="en-US" altLang="zh-CN" sz="2000" dirty="0">
                <a:solidFill>
                  <a:srgbClr val="000000"/>
                </a:solidFill>
                <a:latin typeface="Consolas" panose="020B0609020204030204" pitchFamily="49" charset="0"/>
                <a:ea typeface="新宋体" panose="02010609030101010101" pitchFamily="49" charset="-122"/>
              </a:rPr>
              <a:t>* </a:t>
            </a:r>
            <a:r>
              <a:rPr lang="en-US" altLang="zh-CN" sz="2000" dirty="0">
                <a:solidFill>
                  <a:srgbClr val="808080"/>
                </a:solidFill>
                <a:latin typeface="Consolas" panose="020B0609020204030204" pitchFamily="49" charset="0"/>
                <a:ea typeface="新宋体" panose="02010609030101010101" pitchFamily="49" charset="-122"/>
              </a:rPr>
              <a:t>pos</a:t>
            </a:r>
            <a:r>
              <a:rPr lang="zh-CN" altLang="en-US" sz="2000" dirty="0">
                <a:solidFill>
                  <a:srgbClr val="808080"/>
                </a:solidFill>
                <a:latin typeface="Consolas" panose="020B0609020204030204" pitchFamily="49" charset="0"/>
                <a:ea typeface="新宋体" panose="02010609030101010101" pitchFamily="49" charset="-122"/>
              </a:rPr>
              <a:t>：</a:t>
            </a:r>
            <a:r>
              <a:rPr lang="en-US" altLang="zh-CN" sz="2000" dirty="0">
                <a:solidFill>
                  <a:srgbClr val="808080"/>
                </a:solidFill>
                <a:latin typeface="Consolas" panose="020B0609020204030204" pitchFamily="49" charset="0"/>
                <a:ea typeface="新宋体" panose="02010609030101010101" pitchFamily="49" charset="-122"/>
              </a:rPr>
              <a:t>4</a:t>
            </a:r>
            <a:r>
              <a:rPr lang="zh-CN" altLang="en-US" sz="2000" dirty="0">
                <a:solidFill>
                  <a:srgbClr val="808080"/>
                </a:solidFill>
                <a:latin typeface="Consolas" panose="020B0609020204030204" pitchFamily="49" charset="0"/>
                <a:ea typeface="新宋体" panose="02010609030101010101" pitchFamily="49" charset="-122"/>
              </a:rPr>
              <a:t>个元素，矩形西经度、东经度、南纬度、北纬度</a:t>
            </a:r>
            <a:endParaRPr lang="en-US" altLang="zh-CN" sz="2000" dirty="0">
              <a:solidFill>
                <a:srgbClr val="808080"/>
              </a:solidFill>
              <a:latin typeface="Consolas" panose="020B0609020204030204" pitchFamily="49" charset="0"/>
              <a:ea typeface="新宋体" panose="02010609030101010101" pitchFamily="49" charset="-122"/>
            </a:endParaRPr>
          </a:p>
          <a:p>
            <a:r>
              <a:rPr lang="en-US" altLang="zh-CN" sz="2000" dirty="0">
                <a:solidFill>
                  <a:srgbClr val="0000FF"/>
                </a:solidFill>
                <a:latin typeface="Consolas" panose="020B0609020204030204" pitchFamily="49" charset="0"/>
                <a:ea typeface="新宋体" panose="02010609030101010101" pitchFamily="49" charset="-122"/>
              </a:rPr>
              <a:t>int</a:t>
            </a:r>
            <a:r>
              <a:rPr lang="en-US" altLang="zh-CN" sz="2000" dirty="0">
                <a:solidFill>
                  <a:srgbClr val="000000"/>
                </a:solidFill>
                <a:latin typeface="Consolas" panose="020B0609020204030204" pitchFamily="49" charset="0"/>
                <a:ea typeface="新宋体" panose="02010609030101010101" pitchFamily="49" charset="-122"/>
              </a:rPr>
              <a:t> </a:t>
            </a:r>
            <a:r>
              <a:rPr lang="en-US" altLang="zh-CN" sz="2000" dirty="0">
                <a:solidFill>
                  <a:srgbClr val="808080"/>
                </a:solidFill>
                <a:latin typeface="Consolas" panose="020B0609020204030204" pitchFamily="49" charset="0"/>
                <a:ea typeface="新宋体" panose="02010609030101010101" pitchFamily="49" charset="-122"/>
              </a:rPr>
              <a:t>day, hour, minute</a:t>
            </a:r>
            <a:r>
              <a:rPr lang="zh-CN" altLang="en-US" sz="2000" dirty="0">
                <a:solidFill>
                  <a:srgbClr val="808080"/>
                </a:solidFill>
                <a:latin typeface="Consolas" panose="020B0609020204030204" pitchFamily="49" charset="0"/>
                <a:ea typeface="新宋体" panose="02010609030101010101" pitchFamily="49" charset="-122"/>
              </a:rPr>
              <a:t>：时间</a:t>
            </a:r>
            <a:endParaRPr lang="en-US" altLang="zh-CN" sz="2000" dirty="0">
              <a:solidFill>
                <a:srgbClr val="808080"/>
              </a:solidFill>
              <a:latin typeface="Consolas" panose="020B0609020204030204" pitchFamily="49" charset="0"/>
              <a:ea typeface="新宋体" panose="02010609030101010101" pitchFamily="49" charset="-122"/>
            </a:endParaRPr>
          </a:p>
          <a:p>
            <a:r>
              <a:rPr lang="en-US" altLang="zh-CN" sz="2000" dirty="0">
                <a:solidFill>
                  <a:srgbClr val="0000FF"/>
                </a:solidFill>
                <a:latin typeface="Consolas" panose="020B0609020204030204" pitchFamily="49" charset="0"/>
                <a:ea typeface="新宋体" panose="02010609030101010101" pitchFamily="49" charset="-122"/>
              </a:rPr>
              <a:t>int</a:t>
            </a:r>
            <a:r>
              <a:rPr lang="en-US" altLang="zh-CN" sz="2000" dirty="0">
                <a:solidFill>
                  <a:srgbClr val="000000"/>
                </a:solidFill>
                <a:latin typeface="Consolas" panose="020B0609020204030204" pitchFamily="49" charset="0"/>
                <a:ea typeface="新宋体" panose="02010609030101010101" pitchFamily="49" charset="-122"/>
              </a:rPr>
              <a:t> </a:t>
            </a:r>
            <a:r>
              <a:rPr lang="en-US" altLang="zh-CN" sz="2000" dirty="0" err="1">
                <a:solidFill>
                  <a:srgbClr val="808080"/>
                </a:solidFill>
                <a:latin typeface="Consolas" panose="020B0609020204030204" pitchFamily="49" charset="0"/>
                <a:ea typeface="新宋体" panose="02010609030101010101" pitchFamily="49" charset="-122"/>
              </a:rPr>
              <a:t>time_span</a:t>
            </a:r>
            <a:r>
              <a:rPr lang="zh-CN" altLang="en-US" sz="2000" dirty="0">
                <a:solidFill>
                  <a:srgbClr val="808080"/>
                </a:solidFill>
                <a:latin typeface="Consolas" panose="020B0609020204030204" pitchFamily="49" charset="0"/>
                <a:ea typeface="新宋体" panose="02010609030101010101" pitchFamily="49" charset="-122"/>
              </a:rPr>
              <a:t>：时间跨度（步长）</a:t>
            </a:r>
            <a:endParaRPr lang="en-US" altLang="zh-CN" sz="2000" dirty="0">
              <a:solidFill>
                <a:srgbClr val="808080"/>
              </a:solidFill>
              <a:latin typeface="Consolas" panose="020B0609020204030204" pitchFamily="49" charset="0"/>
              <a:ea typeface="新宋体" panose="02010609030101010101" pitchFamily="49" charset="-122"/>
            </a:endParaRPr>
          </a:p>
          <a:p>
            <a:r>
              <a:rPr lang="en-US" altLang="zh-CN" sz="2000" dirty="0">
                <a:solidFill>
                  <a:srgbClr val="0000FF"/>
                </a:solidFill>
                <a:latin typeface="Consolas" panose="020B0609020204030204" pitchFamily="49" charset="0"/>
                <a:ea typeface="新宋体" panose="02010609030101010101" pitchFamily="49" charset="-122"/>
              </a:rPr>
              <a:t>bool</a:t>
            </a:r>
            <a:r>
              <a:rPr lang="en-US" altLang="zh-CN" sz="2000" dirty="0">
                <a:solidFill>
                  <a:srgbClr val="000000"/>
                </a:solidFill>
                <a:latin typeface="Consolas" panose="020B0609020204030204" pitchFamily="49" charset="0"/>
                <a:ea typeface="新宋体" panose="02010609030101010101" pitchFamily="49" charset="-122"/>
              </a:rPr>
              <a:t> </a:t>
            </a:r>
            <a:r>
              <a:rPr lang="en-US" altLang="zh-CN" sz="2000" dirty="0">
                <a:solidFill>
                  <a:srgbClr val="808080"/>
                </a:solidFill>
                <a:latin typeface="Consolas" panose="020B0609020204030204" pitchFamily="49" charset="0"/>
                <a:ea typeface="新宋体" panose="02010609030101010101" pitchFamily="49" charset="-122"/>
              </a:rPr>
              <a:t>output</a:t>
            </a:r>
            <a:r>
              <a:rPr lang="zh-CN" altLang="en-US" sz="2000" dirty="0">
                <a:solidFill>
                  <a:srgbClr val="808080"/>
                </a:solidFill>
                <a:latin typeface="Consolas" panose="020B0609020204030204" pitchFamily="49" charset="0"/>
                <a:ea typeface="新宋体" panose="02010609030101010101" pitchFamily="49" charset="-122"/>
              </a:rPr>
              <a:t>：是否输出过程结果</a:t>
            </a:r>
            <a:endParaRPr lang="en-US" altLang="zh-CN" sz="2000" dirty="0">
              <a:solidFill>
                <a:srgbClr val="808080"/>
              </a:solidFill>
              <a:latin typeface="Consolas" panose="020B0609020204030204" pitchFamily="49" charset="0"/>
              <a:ea typeface="新宋体" panose="02010609030101010101" pitchFamily="49" charset="-122"/>
            </a:endParaRPr>
          </a:p>
          <a:p>
            <a:r>
              <a:rPr lang="zh-CN" altLang="en-US" sz="2000" dirty="0">
                <a:solidFill>
                  <a:srgbClr val="808080"/>
                </a:solidFill>
                <a:latin typeface="Consolas" panose="020B0609020204030204" pitchFamily="49" charset="0"/>
                <a:ea typeface="新宋体" panose="02010609030101010101" pitchFamily="49" charset="-122"/>
              </a:rPr>
              <a:t>返回值：返回矩形区域内出租车数目</a:t>
            </a:r>
            <a:endParaRPr lang="zh-CN" altLang="en-US" dirty="0">
              <a:latin typeface="Consolas" panose="020B0609020204030204" pitchFamily="49" charset="0"/>
            </a:endParaRPr>
          </a:p>
        </p:txBody>
      </p:sp>
    </p:spTree>
    <p:extLst>
      <p:ext uri="{BB962C8B-B14F-4D97-AF65-F5344CB8AC3E}">
        <p14:creationId xmlns:p14="http://schemas.microsoft.com/office/powerpoint/2010/main" val="3902442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ADF10BC2-59F6-B0B6-18F0-5A4DAB8A94A3}"/>
              </a:ext>
            </a:extLst>
          </p:cNvPr>
          <p:cNvCxnSpPr>
            <a:cxnSpLocks/>
          </p:cNvCxnSpPr>
          <p:nvPr/>
        </p:nvCxnSpPr>
        <p:spPr>
          <a:xfrm>
            <a:off x="202232" y="1431650"/>
            <a:ext cx="301337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B973F7F5-350E-7F25-8443-F37600380A08}"/>
              </a:ext>
            </a:extLst>
          </p:cNvPr>
          <p:cNvSpPr txBox="1"/>
          <p:nvPr/>
        </p:nvSpPr>
        <p:spPr>
          <a:xfrm>
            <a:off x="458040" y="1044799"/>
            <a:ext cx="2571763"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任务一：区域范围查找</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5517B66B-CB1D-8FFA-1BE3-EF780FB7C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182" y="1361440"/>
            <a:ext cx="6834419" cy="4832172"/>
          </a:xfrm>
          <a:prstGeom prst="rect">
            <a:avLst/>
          </a:prstGeom>
        </p:spPr>
      </p:pic>
    </p:spTree>
    <p:extLst>
      <p:ext uri="{BB962C8B-B14F-4D97-AF65-F5344CB8AC3E}">
        <p14:creationId xmlns:p14="http://schemas.microsoft.com/office/powerpoint/2010/main" val="269573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任务二：区域车流密度分析</a:t>
            </a:r>
          </a:p>
        </p:txBody>
      </p:sp>
      <p:sp>
        <p:nvSpPr>
          <p:cNvPr id="6" name="圆角矩形 44">
            <a:extLst>
              <a:ext uri="{FF2B5EF4-FFF2-40B4-BE49-F238E27FC236}">
                <a16:creationId xmlns:a16="http://schemas.microsoft.com/office/drawing/2014/main" id="{858BAC39-3092-B9E7-4297-BFB35C7C3647}"/>
              </a:ext>
            </a:extLst>
          </p:cNvPr>
          <p:cNvSpPr/>
          <p:nvPr/>
        </p:nvSpPr>
        <p:spPr>
          <a:xfrm>
            <a:off x="1775999" y="1956287"/>
            <a:ext cx="8640001" cy="126782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D5F6BE80-A70C-A8BB-E78A-513B56FE95D1}"/>
              </a:ext>
            </a:extLst>
          </p:cNvPr>
          <p:cNvSpPr/>
          <p:nvPr/>
        </p:nvSpPr>
        <p:spPr>
          <a:xfrm>
            <a:off x="2346427" y="2077811"/>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给定距离参数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r,</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将整个地图划分成网格，每个格子的大小是</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r*r</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。统计分析在不同的时间段，经过所有网格区域内的车流密度的变化。 </a:t>
            </a:r>
          </a:p>
        </p:txBody>
      </p:sp>
      <p:sp>
        <p:nvSpPr>
          <p:cNvPr id="8" name="文本框 7">
            <a:extLst>
              <a:ext uri="{FF2B5EF4-FFF2-40B4-BE49-F238E27FC236}">
                <a16:creationId xmlns:a16="http://schemas.microsoft.com/office/drawing/2014/main" id="{B94FFF4F-430D-AB5F-855B-028CDE1190BF}"/>
              </a:ext>
            </a:extLst>
          </p:cNvPr>
          <p:cNvSpPr txBox="1"/>
          <p:nvPr/>
        </p:nvSpPr>
        <p:spPr>
          <a:xfrm>
            <a:off x="1214651" y="3706935"/>
            <a:ext cx="10140286" cy="661720"/>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en-US" altLang="zh-CN" sz="1800" dirty="0">
                <a:solidFill>
                  <a:srgbClr val="0000FF"/>
                </a:solidFill>
                <a:latin typeface="Consolas" panose="020B0609020204030204" pitchFamily="49" charset="0"/>
                <a:ea typeface="新宋体" panose="02010609030101010101" pitchFamily="49" charset="-122"/>
              </a:rPr>
              <a:t>void</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000000"/>
                </a:solidFill>
                <a:latin typeface="Consolas" panose="020B0609020204030204" pitchFamily="49" charset="0"/>
                <a:ea typeface="新宋体" panose="02010609030101010101" pitchFamily="49" charset="-122"/>
              </a:rPr>
              <a:t>function_regional_density_analysis</a:t>
            </a:r>
            <a:r>
              <a:rPr lang="en-US" altLang="zh-CN" sz="1800" dirty="0">
                <a:solidFill>
                  <a:srgbClr val="000000"/>
                </a:solidFill>
                <a:latin typeface="Consolas" panose="020B0609020204030204" pitchFamily="49" charset="0"/>
                <a:ea typeface="新宋体" panose="02010609030101010101" pitchFamily="49" charset="-122"/>
              </a:rPr>
              <a:t>(</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day</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hour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minute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time_span</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endParaRPr lang="en-US" altLang="zh-CN" dirty="0">
              <a:latin typeface="Consolas" panose="020B0609020204030204" pitchFamily="49" charset="0"/>
            </a:endParaRPr>
          </a:p>
        </p:txBody>
      </p:sp>
    </p:spTree>
    <p:extLst>
      <p:ext uri="{BB962C8B-B14F-4D97-AF65-F5344CB8AC3E}">
        <p14:creationId xmlns:p14="http://schemas.microsoft.com/office/powerpoint/2010/main" val="1740672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任务二：区域车流密度分析</a:t>
            </a:r>
          </a:p>
        </p:txBody>
      </p:sp>
      <p:pic>
        <p:nvPicPr>
          <p:cNvPr id="5" name="图片 4">
            <a:extLst>
              <a:ext uri="{FF2B5EF4-FFF2-40B4-BE49-F238E27FC236}">
                <a16:creationId xmlns:a16="http://schemas.microsoft.com/office/drawing/2014/main" id="{20C85AC1-3F6F-829D-AFD3-2A64659DF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5319" y="891240"/>
            <a:ext cx="5782482" cy="5820587"/>
          </a:xfrm>
          <a:prstGeom prst="rect">
            <a:avLst/>
          </a:prstGeom>
        </p:spPr>
      </p:pic>
    </p:spTree>
    <p:extLst>
      <p:ext uri="{BB962C8B-B14F-4D97-AF65-F5344CB8AC3E}">
        <p14:creationId xmlns:p14="http://schemas.microsoft.com/office/powerpoint/2010/main" val="23755287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045" y="1892300"/>
            <a:ext cx="5651845" cy="3073400"/>
          </a:xfrm>
          <a:prstGeom prst="roundRect">
            <a:avLst>
              <a:gd name="adj" fmla="val 50000"/>
            </a:avLst>
          </a:pr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 name="圆角矩形 1"/>
          <p:cNvSpPr/>
          <p:nvPr/>
        </p:nvSpPr>
        <p:spPr>
          <a:xfrm>
            <a:off x="-1556425" y="1998320"/>
            <a:ext cx="5261917" cy="2861363"/>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 name="圆角矩形 4"/>
          <p:cNvSpPr/>
          <p:nvPr/>
        </p:nvSpPr>
        <p:spPr>
          <a:xfrm>
            <a:off x="6281170" y="912707"/>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01</a:t>
            </a:r>
            <a:endParaRPr lang="zh-CN" altLang="en-US" b="1" dirty="0"/>
          </a:p>
        </p:txBody>
      </p:sp>
      <p:sp>
        <p:nvSpPr>
          <p:cNvPr id="6" name="圆角矩形 5"/>
          <p:cNvSpPr/>
          <p:nvPr/>
        </p:nvSpPr>
        <p:spPr>
          <a:xfrm>
            <a:off x="6281170" y="1776931"/>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02</a:t>
            </a:r>
            <a:endParaRPr lang="zh-CN" altLang="en-US" b="1" dirty="0"/>
          </a:p>
        </p:txBody>
      </p:sp>
      <p:sp>
        <p:nvSpPr>
          <p:cNvPr id="7" name="圆角矩形 6"/>
          <p:cNvSpPr/>
          <p:nvPr/>
        </p:nvSpPr>
        <p:spPr>
          <a:xfrm>
            <a:off x="6281170" y="2641155"/>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03</a:t>
            </a:r>
            <a:endParaRPr lang="zh-CN" altLang="en-US" b="1" dirty="0"/>
          </a:p>
        </p:txBody>
      </p:sp>
      <p:sp>
        <p:nvSpPr>
          <p:cNvPr id="8" name="圆角矩形 7"/>
          <p:cNvSpPr/>
          <p:nvPr/>
        </p:nvSpPr>
        <p:spPr>
          <a:xfrm>
            <a:off x="6281170" y="3505379"/>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04</a:t>
            </a:r>
            <a:endParaRPr lang="zh-CN" altLang="en-US" b="1" dirty="0"/>
          </a:p>
        </p:txBody>
      </p:sp>
      <p:sp>
        <p:nvSpPr>
          <p:cNvPr id="9" name="圆角矩形 8"/>
          <p:cNvSpPr/>
          <p:nvPr/>
        </p:nvSpPr>
        <p:spPr>
          <a:xfrm>
            <a:off x="6281170" y="4369603"/>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05</a:t>
            </a:r>
            <a:endParaRPr lang="zh-CN" altLang="en-US" b="1" dirty="0"/>
          </a:p>
        </p:txBody>
      </p:sp>
      <p:sp>
        <p:nvSpPr>
          <p:cNvPr id="59" name="圆角矩形 58"/>
          <p:cNvSpPr/>
          <p:nvPr/>
        </p:nvSpPr>
        <p:spPr>
          <a:xfrm>
            <a:off x="7387694" y="912707"/>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问题重述</a:t>
            </a:r>
          </a:p>
        </p:txBody>
      </p:sp>
      <p:sp>
        <p:nvSpPr>
          <p:cNvPr id="60" name="圆角矩形 59"/>
          <p:cNvSpPr/>
          <p:nvPr/>
        </p:nvSpPr>
        <p:spPr>
          <a:xfrm>
            <a:off x="7387694" y="1776931"/>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方案论证</a:t>
            </a:r>
          </a:p>
        </p:txBody>
      </p:sp>
      <p:sp>
        <p:nvSpPr>
          <p:cNvPr id="61" name="圆角矩形 60"/>
          <p:cNvSpPr/>
          <p:nvPr/>
        </p:nvSpPr>
        <p:spPr>
          <a:xfrm>
            <a:off x="7387694" y="2641155"/>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过程论述</a:t>
            </a:r>
          </a:p>
        </p:txBody>
      </p:sp>
      <p:sp>
        <p:nvSpPr>
          <p:cNvPr id="62" name="圆角矩形 61"/>
          <p:cNvSpPr/>
          <p:nvPr/>
        </p:nvSpPr>
        <p:spPr>
          <a:xfrm>
            <a:off x="7387694" y="3505379"/>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创新点</a:t>
            </a:r>
          </a:p>
        </p:txBody>
      </p:sp>
      <p:sp>
        <p:nvSpPr>
          <p:cNvPr id="63" name="圆角矩形 62"/>
          <p:cNvSpPr/>
          <p:nvPr/>
        </p:nvSpPr>
        <p:spPr>
          <a:xfrm>
            <a:off x="7387694" y="4369603"/>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程序展示</a:t>
            </a:r>
          </a:p>
        </p:txBody>
      </p:sp>
      <p:sp>
        <p:nvSpPr>
          <p:cNvPr id="64" name="TextBox 78"/>
          <p:cNvSpPr txBox="1"/>
          <p:nvPr/>
        </p:nvSpPr>
        <p:spPr>
          <a:xfrm>
            <a:off x="553156" y="3733291"/>
            <a:ext cx="2089029" cy="507829"/>
          </a:xfrm>
          <a:prstGeom prst="rect">
            <a:avLst/>
          </a:prstGeom>
          <a:noFill/>
        </p:spPr>
        <p:txBody>
          <a:bodyPr wrap="none" lIns="91436" tIns="45718" rIns="91436" bIns="45718" rtlCol="0">
            <a:spAutoFit/>
          </a:bodyPr>
          <a:lstStyle/>
          <a:p>
            <a:pPr algn="ctr"/>
            <a:r>
              <a:rPr lang="en-US" altLang="zh-CN" sz="2700" b="1" dirty="0">
                <a:solidFill>
                  <a:schemeClr val="bg1"/>
                </a:solidFill>
                <a:latin typeface="Impact MT Std" pitchFamily="34" charset="0"/>
                <a:ea typeface="微软雅黑" panose="020B0503020204020204" pitchFamily="34" charset="-122"/>
              </a:rPr>
              <a:t>CONTENTS</a:t>
            </a:r>
            <a:endParaRPr lang="zh-CN" altLang="en-US" sz="2700"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9" y="2677176"/>
            <a:ext cx="1912703" cy="995209"/>
          </a:xfrm>
          <a:prstGeom prst="rect">
            <a:avLst/>
          </a:prstGeom>
          <a:noFill/>
        </p:spPr>
        <p:txBody>
          <a:bodyPr wrap="none" lIns="91436" tIns="45718" rIns="91436" bIns="45718" rtlCol="0">
            <a:spAutoFit/>
          </a:bodyPr>
          <a:lstStyle/>
          <a:p>
            <a:pPr algn="ctr"/>
            <a:r>
              <a:rPr lang="zh-CN" altLang="en-US" sz="5900" b="1" dirty="0">
                <a:solidFill>
                  <a:schemeClr val="bg1"/>
                </a:solidFill>
                <a:latin typeface="微软雅黑" panose="020B0503020204020204" pitchFamily="34" charset="-122"/>
                <a:ea typeface="微软雅黑" panose="020B0503020204020204" pitchFamily="34" charset="-122"/>
              </a:rPr>
              <a:t>目 录</a:t>
            </a:r>
          </a:p>
        </p:txBody>
      </p:sp>
      <p:sp>
        <p:nvSpPr>
          <p:cNvPr id="23" name="圆角矩形 7"/>
          <p:cNvSpPr/>
          <p:nvPr/>
        </p:nvSpPr>
        <p:spPr>
          <a:xfrm>
            <a:off x="6281170" y="5233827"/>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06</a:t>
            </a:r>
            <a:endParaRPr lang="zh-CN" altLang="en-US" b="1" dirty="0"/>
          </a:p>
        </p:txBody>
      </p:sp>
      <p:sp>
        <p:nvSpPr>
          <p:cNvPr id="24" name="圆角矩形 62"/>
          <p:cNvSpPr/>
          <p:nvPr/>
        </p:nvSpPr>
        <p:spPr>
          <a:xfrm>
            <a:off x="7387694" y="5233826"/>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总结</a:t>
            </a: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5770" y="6184817"/>
            <a:ext cx="2300461" cy="51751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任务三：区域关联分析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44">
            <a:extLst>
              <a:ext uri="{FF2B5EF4-FFF2-40B4-BE49-F238E27FC236}">
                <a16:creationId xmlns:a16="http://schemas.microsoft.com/office/drawing/2014/main" id="{2F7CD282-8A5D-48A2-FB17-C5AAF4016A28}"/>
              </a:ext>
            </a:extLst>
          </p:cNvPr>
          <p:cNvSpPr/>
          <p:nvPr/>
        </p:nvSpPr>
        <p:spPr>
          <a:xfrm>
            <a:off x="1775999" y="1644714"/>
            <a:ext cx="8640001" cy="126782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ED81EC32-5AE4-15A2-E06F-484A74C1C89F}"/>
              </a:ext>
            </a:extLst>
          </p:cNvPr>
          <p:cNvSpPr/>
          <p:nvPr/>
        </p:nvSpPr>
        <p:spPr>
          <a:xfrm>
            <a:off x="2346427" y="1820426"/>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用户指定两个矩形区域，统计在不同的时间段，往来这两个区域之间的车流量的变化。</a:t>
            </a:r>
          </a:p>
        </p:txBody>
      </p:sp>
      <p:sp>
        <p:nvSpPr>
          <p:cNvPr id="7" name="文本框 6">
            <a:extLst>
              <a:ext uri="{FF2B5EF4-FFF2-40B4-BE49-F238E27FC236}">
                <a16:creationId xmlns:a16="http://schemas.microsoft.com/office/drawing/2014/main" id="{44CA9461-9F70-D130-A9B8-A18CBC83C52B}"/>
              </a:ext>
            </a:extLst>
          </p:cNvPr>
          <p:cNvSpPr txBox="1"/>
          <p:nvPr/>
        </p:nvSpPr>
        <p:spPr>
          <a:xfrm>
            <a:off x="1214651" y="3736652"/>
            <a:ext cx="10140286" cy="1554272"/>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zh-CN" altLang="en-US" dirty="0">
                <a:latin typeface="Consolas" panose="020B0609020204030204" pitchFamily="49" charset="0"/>
                <a:sym typeface="Wingdings" panose="05000000000000000000" pitchFamily="2" charset="2"/>
              </a:rPr>
              <a:t>：</a:t>
            </a:r>
            <a:r>
              <a:rPr lang="en-US" altLang="zh-CN" sz="1800" dirty="0">
                <a:solidFill>
                  <a:srgbClr val="2B91AF"/>
                </a:solidFill>
                <a:latin typeface="Consolas" panose="020B0609020204030204" pitchFamily="49" charset="0"/>
                <a:ea typeface="新宋体" panose="02010609030101010101" pitchFamily="49" charset="-122"/>
              </a:rPr>
              <a:t>set</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Point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2B91AF"/>
                </a:solidFill>
                <a:latin typeface="Consolas" panose="020B0609020204030204" pitchFamily="49" charset="0"/>
                <a:ea typeface="新宋体" panose="02010609030101010101" pitchFamily="49" charset="-122"/>
              </a:rPr>
              <a:t>CMP</a:t>
            </a:r>
            <a:r>
              <a:rPr lang="en-US" altLang="zh-CN" sz="1800" dirty="0">
                <a:solidFill>
                  <a:srgbClr val="000000"/>
                </a:solidFill>
                <a:latin typeface="Consolas" panose="020B0609020204030204" pitchFamily="49" charset="0"/>
                <a:ea typeface="新宋体" panose="02010609030101010101" pitchFamily="49" charset="-122"/>
              </a:rPr>
              <a:t>&gt; </a:t>
            </a:r>
            <a:r>
              <a:rPr lang="en-US" altLang="zh-CN" sz="1800" dirty="0" err="1">
                <a:solidFill>
                  <a:srgbClr val="000000"/>
                </a:solidFill>
                <a:latin typeface="Consolas" panose="020B0609020204030204" pitchFamily="49" charset="0"/>
                <a:ea typeface="新宋体" panose="02010609030101010101" pitchFamily="49" charset="-122"/>
              </a:rPr>
              <a:t>function_region_association_analysis_one</a:t>
            </a:r>
            <a:r>
              <a:rPr lang="en-US" altLang="zh-CN" sz="1800" dirty="0">
                <a:solidFill>
                  <a:srgbClr val="000000"/>
                </a:solidFill>
                <a:latin typeface="Consolas" panose="020B0609020204030204" pitchFamily="49" charset="0"/>
                <a:ea typeface="新宋体" panose="02010609030101010101" pitchFamily="49" charset="-122"/>
              </a:rPr>
              <a:t>(</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pos1</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pos2</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day</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hour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minute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time_span</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endParaRPr lang="en-US" altLang="zh-CN" dirty="0">
              <a:latin typeface="Consolas" panose="020B0609020204030204" pitchFamily="49" charset="0"/>
            </a:endParaRPr>
          </a:p>
          <a:p>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pos1, pos2 </a:t>
            </a:r>
            <a:r>
              <a:rPr lang="zh-CN" altLang="en-US" sz="2000" dirty="0">
                <a:solidFill>
                  <a:srgbClr val="808080"/>
                </a:solidFill>
                <a:latin typeface="Consolas" panose="020B0609020204030204" pitchFamily="49" charset="0"/>
                <a:ea typeface="新宋体" panose="02010609030101010101" pitchFamily="49" charset="-122"/>
              </a:rPr>
              <a:t>：两个矩形的方位</a:t>
            </a:r>
            <a:endParaRPr lang="en-US" altLang="zh-CN" sz="2000" dirty="0">
              <a:solidFill>
                <a:srgbClr val="808080"/>
              </a:solidFill>
              <a:latin typeface="Consolas" panose="020B0609020204030204" pitchFamily="49" charset="0"/>
              <a:ea typeface="新宋体" panose="02010609030101010101" pitchFamily="49" charset="-122"/>
            </a:endParaRPr>
          </a:p>
          <a:p>
            <a:r>
              <a:rPr lang="zh-CN" altLang="en-US" sz="2000" dirty="0">
                <a:solidFill>
                  <a:srgbClr val="808080"/>
                </a:solidFill>
                <a:latin typeface="Consolas" panose="020B0609020204030204" pitchFamily="49" charset="0"/>
                <a:ea typeface="新宋体" panose="02010609030101010101" pitchFamily="49" charset="-122"/>
              </a:rPr>
              <a:t>返回值：点集，反映车流量</a:t>
            </a:r>
            <a:endParaRPr lang="en-US" altLang="zh-CN" sz="2000" dirty="0">
              <a:solidFill>
                <a:srgbClr val="808080"/>
              </a:solidFill>
              <a:latin typeface="Consolas" panose="020B0609020204030204" pitchFamily="49" charset="0"/>
              <a:ea typeface="新宋体" panose="02010609030101010101" pitchFamily="49" charset="-122"/>
            </a:endParaRPr>
          </a:p>
        </p:txBody>
      </p:sp>
      <p:sp>
        <p:nvSpPr>
          <p:cNvPr id="8" name="文本框 7">
            <a:extLst>
              <a:ext uri="{FF2B5EF4-FFF2-40B4-BE49-F238E27FC236}">
                <a16:creationId xmlns:a16="http://schemas.microsoft.com/office/drawing/2014/main" id="{5C96C6CF-38D1-738B-D41C-02A342B2E18A}"/>
              </a:ext>
            </a:extLst>
          </p:cNvPr>
          <p:cNvSpPr txBox="1"/>
          <p:nvPr/>
        </p:nvSpPr>
        <p:spPr>
          <a:xfrm>
            <a:off x="1214651" y="2984663"/>
            <a:ext cx="10140286" cy="707886"/>
          </a:xfrm>
          <a:prstGeom prst="rect">
            <a:avLst/>
          </a:prstGeom>
          <a:noFill/>
        </p:spPr>
        <p:txBody>
          <a:bodyPr wrap="square" rtlCol="0">
            <a:spAutoFit/>
          </a:bodyPr>
          <a:lstStyle/>
          <a:p>
            <a:r>
              <a:rPr lang="zh-CN" altLang="en-US" sz="2000" dirty="0">
                <a:latin typeface="Adobe 宋体 Std L" panose="02020300000000000000" pitchFamily="18" charset="-122"/>
                <a:ea typeface="Adobe 宋体 Std L" panose="02020300000000000000" pitchFamily="18" charset="-122"/>
              </a:rPr>
              <a:t>定义：当同一辆车在两个矩形区域均出现时，对往来这两个区域之间的车流量贡献增加</a:t>
            </a:r>
            <a:endParaRPr lang="en-US" altLang="zh-CN" sz="2000" dirty="0">
              <a:latin typeface="Adobe 宋体 Std L" panose="02020300000000000000" pitchFamily="18" charset="-122"/>
              <a:ea typeface="Adobe 宋体 Std L" panose="02020300000000000000" pitchFamily="18" charset="-122"/>
            </a:endParaRPr>
          </a:p>
          <a:p>
            <a:endParaRPr lang="en-US" altLang="zh-CN" sz="2000" dirty="0">
              <a:solidFill>
                <a:srgbClr val="808080"/>
              </a:solidFill>
              <a:latin typeface="Consolas" panose="020B0609020204030204" pitchFamily="49" charset="0"/>
              <a:ea typeface="新宋体" panose="02010609030101010101" pitchFamily="49" charset="-122"/>
            </a:endParaRPr>
          </a:p>
        </p:txBody>
      </p:sp>
    </p:spTree>
    <p:extLst>
      <p:ext uri="{BB962C8B-B14F-4D97-AF65-F5344CB8AC3E}">
        <p14:creationId xmlns:p14="http://schemas.microsoft.com/office/powerpoint/2010/main" val="2638361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任务三：区域关联分析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4F75A69-5172-7FD6-4FE5-068AC650A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3733" y="937428"/>
            <a:ext cx="1604534" cy="5731987"/>
          </a:xfrm>
          <a:prstGeom prst="rect">
            <a:avLst/>
          </a:prstGeom>
        </p:spPr>
      </p:pic>
    </p:spTree>
    <p:extLst>
      <p:ext uri="{BB962C8B-B14F-4D97-AF65-F5344CB8AC3E}">
        <p14:creationId xmlns:p14="http://schemas.microsoft.com/office/powerpoint/2010/main" val="2698927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任务四：区域关联分析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44">
            <a:extLst>
              <a:ext uri="{FF2B5EF4-FFF2-40B4-BE49-F238E27FC236}">
                <a16:creationId xmlns:a16="http://schemas.microsoft.com/office/drawing/2014/main" id="{2F7CD282-8A5D-48A2-FB17-C5AAF4016A28}"/>
              </a:ext>
            </a:extLst>
          </p:cNvPr>
          <p:cNvSpPr/>
          <p:nvPr/>
        </p:nvSpPr>
        <p:spPr>
          <a:xfrm>
            <a:off x="1775999" y="1644714"/>
            <a:ext cx="8640001" cy="126782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ED81EC32-5AE4-15A2-E06F-484A74C1C89F}"/>
              </a:ext>
            </a:extLst>
          </p:cNvPr>
          <p:cNvSpPr/>
          <p:nvPr/>
        </p:nvSpPr>
        <p:spPr>
          <a:xfrm>
            <a:off x="2346427" y="1820426"/>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用户指定一个矩形区域，统计往来该矩形区域和其他区域的车流量随时间的变化。</a:t>
            </a:r>
          </a:p>
        </p:txBody>
      </p:sp>
      <p:sp>
        <p:nvSpPr>
          <p:cNvPr id="7" name="文本框 6">
            <a:extLst>
              <a:ext uri="{FF2B5EF4-FFF2-40B4-BE49-F238E27FC236}">
                <a16:creationId xmlns:a16="http://schemas.microsoft.com/office/drawing/2014/main" id="{44CA9461-9F70-D130-A9B8-A18CBC83C52B}"/>
              </a:ext>
            </a:extLst>
          </p:cNvPr>
          <p:cNvSpPr txBox="1"/>
          <p:nvPr/>
        </p:nvSpPr>
        <p:spPr>
          <a:xfrm>
            <a:off x="1214651" y="3736652"/>
            <a:ext cx="10140286" cy="661720"/>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zh-CN" altLang="en-US" dirty="0">
                <a:latin typeface="Consolas" panose="020B0609020204030204" pitchFamily="49" charset="0"/>
                <a:sym typeface="Wingdings" panose="05000000000000000000" pitchFamily="2" charset="2"/>
              </a:rPr>
              <a:t>：</a:t>
            </a:r>
            <a:r>
              <a:rPr lang="en-US" altLang="zh-CN" sz="1800" dirty="0">
                <a:solidFill>
                  <a:srgbClr val="0000FF"/>
                </a:solidFill>
                <a:latin typeface="Consolas" panose="020B0609020204030204" pitchFamily="49" charset="0"/>
                <a:ea typeface="新宋体" panose="02010609030101010101" pitchFamily="49" charset="-122"/>
              </a:rPr>
              <a:t>void</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000000"/>
                </a:solidFill>
                <a:latin typeface="Consolas" panose="020B0609020204030204" pitchFamily="49" charset="0"/>
                <a:ea typeface="新宋体" panose="02010609030101010101" pitchFamily="49" charset="-122"/>
              </a:rPr>
              <a:t>function_region_association_analysis_two</a:t>
            </a:r>
            <a:r>
              <a:rPr lang="en-US" altLang="zh-CN" sz="1800" dirty="0">
                <a:solidFill>
                  <a:srgbClr val="000000"/>
                </a:solidFill>
                <a:latin typeface="Consolas" panose="020B0609020204030204" pitchFamily="49" charset="0"/>
                <a:ea typeface="新宋体" panose="02010609030101010101" pitchFamily="49" charset="-122"/>
              </a:rPr>
              <a:t>(</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day</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hour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minute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time_span</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p>
        </p:txBody>
      </p:sp>
    </p:spTree>
    <p:extLst>
      <p:ext uri="{BB962C8B-B14F-4D97-AF65-F5344CB8AC3E}">
        <p14:creationId xmlns:p14="http://schemas.microsoft.com/office/powerpoint/2010/main" val="594467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973F27B-08E5-FF26-FE31-0DDE674A65BC}"/>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C94971CC-25F6-8CDB-3D03-75132672AF95}"/>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任务四：区域关联分析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AC9C76B-8D14-B29B-8C5F-36B4EDE03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851" y="920520"/>
            <a:ext cx="7185951" cy="5825720"/>
          </a:xfrm>
          <a:prstGeom prst="rect">
            <a:avLst/>
          </a:prstGeom>
        </p:spPr>
      </p:pic>
    </p:spTree>
    <p:extLst>
      <p:ext uri="{BB962C8B-B14F-4D97-AF65-F5344CB8AC3E}">
        <p14:creationId xmlns:p14="http://schemas.microsoft.com/office/powerpoint/2010/main" val="2414338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任务五：频繁路径分析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44">
            <a:extLst>
              <a:ext uri="{FF2B5EF4-FFF2-40B4-BE49-F238E27FC236}">
                <a16:creationId xmlns:a16="http://schemas.microsoft.com/office/drawing/2014/main" id="{2F7CD282-8A5D-48A2-FB17-C5AAF4016A28}"/>
              </a:ext>
            </a:extLst>
          </p:cNvPr>
          <p:cNvSpPr/>
          <p:nvPr/>
        </p:nvSpPr>
        <p:spPr>
          <a:xfrm>
            <a:off x="1775999" y="1644713"/>
            <a:ext cx="8640001" cy="1680993"/>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ED81EC32-5AE4-15A2-E06F-484A74C1C89F}"/>
              </a:ext>
            </a:extLst>
          </p:cNvPr>
          <p:cNvSpPr/>
          <p:nvPr/>
        </p:nvSpPr>
        <p:spPr>
          <a:xfrm>
            <a:off x="2346427" y="1820426"/>
            <a:ext cx="7452666" cy="1289905"/>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一条路径的频繁度可以定义为这条路径上通行的汽车的总数。根据用户给定的参数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，距离参数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x</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，统计在整个城市中，长度超过</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x</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的最为频繁的前</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个路径。</a:t>
            </a:r>
          </a:p>
        </p:txBody>
      </p:sp>
      <p:sp>
        <p:nvSpPr>
          <p:cNvPr id="7" name="文本框 6">
            <a:extLst>
              <a:ext uri="{FF2B5EF4-FFF2-40B4-BE49-F238E27FC236}">
                <a16:creationId xmlns:a16="http://schemas.microsoft.com/office/drawing/2014/main" id="{44CA9461-9F70-D130-A9B8-A18CBC83C52B}"/>
              </a:ext>
            </a:extLst>
          </p:cNvPr>
          <p:cNvSpPr txBox="1"/>
          <p:nvPr/>
        </p:nvSpPr>
        <p:spPr>
          <a:xfrm>
            <a:off x="1214651" y="3736652"/>
            <a:ext cx="10140286" cy="1246495"/>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zh-CN" altLang="en-US" dirty="0">
                <a:latin typeface="Consolas" panose="020B0609020204030204" pitchFamily="49" charset="0"/>
                <a:sym typeface="Wingdings" panose="05000000000000000000" pitchFamily="2" charset="2"/>
              </a:rPr>
              <a:t>：</a:t>
            </a:r>
            <a:r>
              <a:rPr lang="en-US" altLang="zh-CN" sz="1800" dirty="0">
                <a:solidFill>
                  <a:srgbClr val="2B91AF"/>
                </a:solidFill>
                <a:latin typeface="Consolas" panose="020B0609020204030204" pitchFamily="49" charset="0"/>
                <a:ea typeface="新宋体" panose="02010609030101010101" pitchFamily="49" charset="-122"/>
              </a:rPr>
              <a:t>vector</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vector</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string</a:t>
            </a:r>
            <a:r>
              <a:rPr lang="en-US" altLang="zh-CN" sz="1800" dirty="0">
                <a:solidFill>
                  <a:srgbClr val="000000"/>
                </a:solidFill>
                <a:latin typeface="Consolas" panose="020B0609020204030204" pitchFamily="49" charset="0"/>
                <a:ea typeface="新宋体" panose="02010609030101010101" pitchFamily="49" charset="-122"/>
              </a:rPr>
              <a:t>&gt;&gt; function_path_frequent_analysis1(</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x</a:t>
            </a:r>
            <a:r>
              <a:rPr lang="en-US" altLang="zh-CN" sz="1800" dirty="0" err="1">
                <a:solidFill>
                  <a:srgbClr val="000000"/>
                </a:solidFill>
                <a:latin typeface="Consolas" panose="020B0609020204030204" pitchFamily="49" charset="0"/>
                <a:ea typeface="新宋体" panose="02010609030101010101" pitchFamily="49" charset="-122"/>
              </a:rPr>
              <a:t>,</a:t>
            </a:r>
            <a:r>
              <a:rPr lang="en-US" altLang="zh-CN" sz="1800" dirty="0" err="1">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k</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p>
          <a:p>
            <a:endParaRPr lang="en-US" altLang="zh-CN" sz="1800" dirty="0">
              <a:solidFill>
                <a:srgbClr val="000000"/>
              </a:solidFill>
              <a:latin typeface="Consolas" panose="020B0609020204030204" pitchFamily="49" charset="0"/>
              <a:ea typeface="新宋体" panose="02010609030101010101" pitchFamily="49" charset="-122"/>
            </a:endParaRPr>
          </a:p>
          <a:p>
            <a:r>
              <a:rPr lang="zh-CN" altLang="en-US" sz="2000" dirty="0">
                <a:solidFill>
                  <a:srgbClr val="808080"/>
                </a:solidFill>
                <a:latin typeface="Consolas" panose="020B0609020204030204" pitchFamily="49" charset="0"/>
                <a:ea typeface="新宋体" panose="02010609030101010101" pitchFamily="49" charset="-122"/>
              </a:rPr>
              <a:t>返回值：第一层</a:t>
            </a:r>
            <a:r>
              <a:rPr lang="en-US" altLang="zh-CN" sz="2000" dirty="0">
                <a:solidFill>
                  <a:srgbClr val="808080"/>
                </a:solidFill>
                <a:latin typeface="Consolas" panose="020B0609020204030204" pitchFamily="49" charset="0"/>
                <a:ea typeface="新宋体" panose="02010609030101010101" pitchFamily="49" charset="-122"/>
              </a:rPr>
              <a:t>vector:</a:t>
            </a:r>
            <a:r>
              <a:rPr lang="zh-CN" altLang="en-US" sz="2000" dirty="0">
                <a:solidFill>
                  <a:srgbClr val="808080"/>
                </a:solidFill>
                <a:latin typeface="Consolas" panose="020B0609020204030204" pitchFamily="49" charset="0"/>
                <a:ea typeface="新宋体" panose="02010609030101010101" pitchFamily="49" charset="-122"/>
              </a:rPr>
              <a:t>“边”；第二层</a:t>
            </a:r>
            <a:r>
              <a:rPr lang="en-US" altLang="zh-CN" sz="2000" dirty="0">
                <a:solidFill>
                  <a:srgbClr val="808080"/>
                </a:solidFill>
                <a:latin typeface="Consolas" panose="020B0609020204030204" pitchFamily="49" charset="0"/>
                <a:ea typeface="新宋体" panose="02010609030101010101" pitchFamily="49" charset="-122"/>
              </a:rPr>
              <a:t>vector</a:t>
            </a:r>
            <a:r>
              <a:rPr lang="zh-CN" altLang="en-US" sz="2000" dirty="0">
                <a:solidFill>
                  <a:srgbClr val="808080"/>
                </a:solidFill>
                <a:latin typeface="Consolas" panose="020B0609020204030204" pitchFamily="49" charset="0"/>
                <a:ea typeface="新宋体" panose="02010609030101010101" pitchFamily="49" charset="-122"/>
              </a:rPr>
              <a:t>：四个元素，表示两个节点的经纬度</a:t>
            </a:r>
            <a:endParaRPr lang="en-US" altLang="zh-CN" sz="2000" dirty="0">
              <a:solidFill>
                <a:srgbClr val="808080"/>
              </a:solidFill>
              <a:latin typeface="Consolas" panose="020B0609020204030204" pitchFamily="49" charset="0"/>
              <a:ea typeface="新宋体" panose="02010609030101010101" pitchFamily="49" charset="-122"/>
            </a:endParaRPr>
          </a:p>
        </p:txBody>
      </p:sp>
    </p:spTree>
    <p:extLst>
      <p:ext uri="{BB962C8B-B14F-4D97-AF65-F5344CB8AC3E}">
        <p14:creationId xmlns:p14="http://schemas.microsoft.com/office/powerpoint/2010/main" val="1809747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任务五：频繁路径分析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B4903BB-541F-8827-AF45-495EAF828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000" y="2651310"/>
            <a:ext cx="7721997" cy="2394073"/>
          </a:xfrm>
          <a:prstGeom prst="rect">
            <a:avLst/>
          </a:prstGeom>
        </p:spPr>
      </p:pic>
      <p:sp>
        <p:nvSpPr>
          <p:cNvPr id="9" name="文本框 8">
            <a:extLst>
              <a:ext uri="{FF2B5EF4-FFF2-40B4-BE49-F238E27FC236}">
                <a16:creationId xmlns:a16="http://schemas.microsoft.com/office/drawing/2014/main" id="{C0305C3F-8F82-5891-DE88-317CD6D3AAB0}"/>
              </a:ext>
            </a:extLst>
          </p:cNvPr>
          <p:cNvSpPr txBox="1"/>
          <p:nvPr/>
        </p:nvSpPr>
        <p:spPr>
          <a:xfrm>
            <a:off x="1171787" y="1849120"/>
            <a:ext cx="10099040" cy="4139595"/>
          </a:xfrm>
          <a:prstGeom prst="rect">
            <a:avLst/>
          </a:prstGeom>
          <a:noFill/>
        </p:spPr>
        <p:txBody>
          <a:bodyPr wrap="square" rtlCol="0">
            <a:spAutoFit/>
          </a:bodyPr>
          <a:lstStyle/>
          <a:p>
            <a:r>
              <a:rPr lang="zh-CN" altLang="en-US" b="1" dirty="0"/>
              <a:t>何为“路径”</a:t>
            </a:r>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r>
              <a:rPr lang="zh-CN" altLang="en-US" sz="1600" b="1" dirty="0">
                <a:solidFill>
                  <a:srgbClr val="00B0F0"/>
                </a:solidFill>
              </a:rPr>
              <a:t>高文超</a:t>
            </a:r>
            <a:r>
              <a:rPr lang="en-US" altLang="zh-CN" sz="1600" b="1" dirty="0">
                <a:solidFill>
                  <a:srgbClr val="00B0F0"/>
                </a:solidFill>
              </a:rPr>
              <a:t>,</a:t>
            </a:r>
            <a:r>
              <a:rPr lang="zh-CN" altLang="en-US" sz="1600" b="1" dirty="0">
                <a:solidFill>
                  <a:srgbClr val="00B0F0"/>
                </a:solidFill>
              </a:rPr>
              <a:t>李国良</a:t>
            </a:r>
            <a:r>
              <a:rPr lang="en-US" altLang="zh-CN" sz="1600" b="1" dirty="0">
                <a:solidFill>
                  <a:srgbClr val="00B0F0"/>
                </a:solidFill>
              </a:rPr>
              <a:t>,</a:t>
            </a:r>
            <a:r>
              <a:rPr lang="zh-CN" altLang="en-US" sz="1600" b="1" dirty="0">
                <a:solidFill>
                  <a:srgbClr val="00B0F0"/>
                </a:solidFill>
              </a:rPr>
              <a:t>塔娜</a:t>
            </a:r>
            <a:r>
              <a:rPr lang="en-US" altLang="zh-CN" sz="1600" b="1" dirty="0">
                <a:solidFill>
                  <a:srgbClr val="00B0F0"/>
                </a:solidFill>
              </a:rPr>
              <a:t>.</a:t>
            </a:r>
            <a:r>
              <a:rPr lang="zh-CN" altLang="en-US" sz="1600" b="1" dirty="0">
                <a:solidFill>
                  <a:srgbClr val="00B0F0"/>
                </a:solidFill>
              </a:rPr>
              <a:t>路网匹配算法综述</a:t>
            </a:r>
            <a:r>
              <a:rPr lang="en-US" altLang="zh-CN" sz="1600" b="1" dirty="0">
                <a:solidFill>
                  <a:srgbClr val="00B0F0"/>
                </a:solidFill>
              </a:rPr>
              <a:t>[J].</a:t>
            </a:r>
            <a:r>
              <a:rPr lang="zh-CN" altLang="en-US" sz="1600" b="1" dirty="0">
                <a:solidFill>
                  <a:srgbClr val="00B0F0"/>
                </a:solidFill>
              </a:rPr>
              <a:t>软件学报</a:t>
            </a:r>
            <a:r>
              <a:rPr lang="en-US" altLang="zh-CN" sz="1600" b="1" dirty="0">
                <a:solidFill>
                  <a:srgbClr val="00B0F0"/>
                </a:solidFill>
              </a:rPr>
              <a:t>,2018,29(02):225-250.DOI:10.13328/j.cnki.jos.005424.</a:t>
            </a:r>
            <a:r>
              <a:rPr lang="zh-CN" altLang="en-US" sz="1600" b="1" dirty="0">
                <a:solidFill>
                  <a:srgbClr val="00B0F0"/>
                </a:solidFill>
              </a:rPr>
              <a:t>        </a:t>
            </a:r>
          </a:p>
        </p:txBody>
      </p:sp>
    </p:spTree>
    <p:extLst>
      <p:ext uri="{BB962C8B-B14F-4D97-AF65-F5344CB8AC3E}">
        <p14:creationId xmlns:p14="http://schemas.microsoft.com/office/powerpoint/2010/main" val="4062033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任务五：频繁路径分析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4224FF8-EDC4-C277-AFFA-E4318EA0C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970" y="1306902"/>
            <a:ext cx="5268060" cy="5029902"/>
          </a:xfrm>
          <a:prstGeom prst="rect">
            <a:avLst/>
          </a:prstGeom>
        </p:spPr>
      </p:pic>
    </p:spTree>
    <p:extLst>
      <p:ext uri="{BB962C8B-B14F-4D97-AF65-F5344CB8AC3E}">
        <p14:creationId xmlns:p14="http://schemas.microsoft.com/office/powerpoint/2010/main" val="797806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任务六：频繁路径分析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44">
            <a:extLst>
              <a:ext uri="{FF2B5EF4-FFF2-40B4-BE49-F238E27FC236}">
                <a16:creationId xmlns:a16="http://schemas.microsoft.com/office/drawing/2014/main" id="{2F7CD282-8A5D-48A2-FB17-C5AAF4016A28}"/>
              </a:ext>
            </a:extLst>
          </p:cNvPr>
          <p:cNvSpPr/>
          <p:nvPr/>
        </p:nvSpPr>
        <p:spPr>
          <a:xfrm>
            <a:off x="1775999" y="1644714"/>
            <a:ext cx="8640001" cy="10166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ED81EC32-5AE4-15A2-E06F-484A74C1C89F}"/>
              </a:ext>
            </a:extLst>
          </p:cNvPr>
          <p:cNvSpPr/>
          <p:nvPr/>
        </p:nvSpPr>
        <p:spPr>
          <a:xfrm>
            <a:off x="2346427" y="1820426"/>
            <a:ext cx="7452666" cy="458908"/>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给定两个矩形区域</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，分析从</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的最为频繁的前</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个通行路径。</a:t>
            </a:r>
          </a:p>
        </p:txBody>
      </p:sp>
      <p:sp>
        <p:nvSpPr>
          <p:cNvPr id="7" name="文本框 6">
            <a:extLst>
              <a:ext uri="{FF2B5EF4-FFF2-40B4-BE49-F238E27FC236}">
                <a16:creationId xmlns:a16="http://schemas.microsoft.com/office/drawing/2014/main" id="{44CA9461-9F70-D130-A9B8-A18CBC83C52B}"/>
              </a:ext>
            </a:extLst>
          </p:cNvPr>
          <p:cNvSpPr txBox="1"/>
          <p:nvPr/>
        </p:nvSpPr>
        <p:spPr>
          <a:xfrm>
            <a:off x="1214651" y="3736652"/>
            <a:ext cx="10140286" cy="969496"/>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zh-CN" altLang="en-US" dirty="0">
                <a:latin typeface="Consolas" panose="020B0609020204030204" pitchFamily="49" charset="0"/>
                <a:sym typeface="Wingdings" panose="05000000000000000000" pitchFamily="2" charset="2"/>
              </a:rPr>
              <a:t>：</a:t>
            </a:r>
            <a:r>
              <a:rPr lang="en-US" altLang="zh-CN" sz="1800" dirty="0">
                <a:solidFill>
                  <a:srgbClr val="2B91AF"/>
                </a:solidFill>
                <a:latin typeface="Consolas" panose="020B0609020204030204" pitchFamily="49" charset="0"/>
                <a:ea typeface="新宋体" panose="02010609030101010101" pitchFamily="49" charset="-122"/>
              </a:rPr>
              <a:t>vector</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vector</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&gt;&gt; function_path_frequent_analysis2(</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pos1</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pos2</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k</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p>
          <a:p>
            <a:r>
              <a:rPr lang="zh-CN" altLang="en-US" sz="2000" dirty="0">
                <a:solidFill>
                  <a:srgbClr val="808080"/>
                </a:solidFill>
                <a:latin typeface="Consolas" panose="020B0609020204030204" pitchFamily="49" charset="0"/>
                <a:ea typeface="新宋体" panose="02010609030101010101" pitchFamily="49" charset="-122"/>
              </a:rPr>
              <a:t>返回值：节点经纬度信息数组</a:t>
            </a:r>
            <a:endParaRPr lang="en-US" altLang="zh-CN" sz="2000" dirty="0">
              <a:solidFill>
                <a:srgbClr val="808080"/>
              </a:solidFill>
              <a:latin typeface="Consolas" panose="020B0609020204030204" pitchFamily="49" charset="0"/>
              <a:ea typeface="新宋体" panose="02010609030101010101" pitchFamily="49" charset="-122"/>
            </a:endParaRPr>
          </a:p>
        </p:txBody>
      </p:sp>
    </p:spTree>
    <p:extLst>
      <p:ext uri="{BB962C8B-B14F-4D97-AF65-F5344CB8AC3E}">
        <p14:creationId xmlns:p14="http://schemas.microsoft.com/office/powerpoint/2010/main" val="108663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B4E7165-AAF0-55C4-58AE-E3837EAB699F}"/>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B97B912C-3BE2-B3C1-2FDE-929A213093D1}"/>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任务六：频繁路径分析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35238E5F-6215-74FA-C7EA-AC8D914F4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896" y="1042330"/>
            <a:ext cx="5377437" cy="5471595"/>
          </a:xfrm>
          <a:prstGeom prst="rect">
            <a:avLst/>
          </a:prstGeom>
        </p:spPr>
      </p:pic>
    </p:spTree>
    <p:extLst>
      <p:ext uri="{BB962C8B-B14F-4D97-AF65-F5344CB8AC3E}">
        <p14:creationId xmlns:p14="http://schemas.microsoft.com/office/powerpoint/2010/main" val="1869188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9C3761A0-826D-DD99-E049-E1821DC8A951}"/>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58325188-437A-CA13-3539-F331C9AD7964}"/>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任务六：频繁路径分析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44">
            <a:extLst>
              <a:ext uri="{FF2B5EF4-FFF2-40B4-BE49-F238E27FC236}">
                <a16:creationId xmlns:a16="http://schemas.microsoft.com/office/drawing/2014/main" id="{D75BF038-B287-32C3-541B-DA39913ED512}"/>
              </a:ext>
            </a:extLst>
          </p:cNvPr>
          <p:cNvSpPr/>
          <p:nvPr/>
        </p:nvSpPr>
        <p:spPr>
          <a:xfrm>
            <a:off x="1775999" y="3091377"/>
            <a:ext cx="8640001" cy="1371441"/>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125FBCCF-D608-C4A4-1C77-BAA618395B43}"/>
              </a:ext>
            </a:extLst>
          </p:cNvPr>
          <p:cNvSpPr/>
          <p:nvPr/>
        </p:nvSpPr>
        <p:spPr>
          <a:xfrm>
            <a:off x="2346427" y="3267090"/>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特别地，可以仅仅分析相邻点的路径情况，这时，只需要考虑依次读取的每条在矩形的边（外部存储时已经按频繁度排序），读取</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条即可</a:t>
            </a:r>
          </a:p>
        </p:txBody>
      </p:sp>
    </p:spTree>
    <p:extLst>
      <p:ext uri="{BB962C8B-B14F-4D97-AF65-F5344CB8AC3E}">
        <p14:creationId xmlns:p14="http://schemas.microsoft.com/office/powerpoint/2010/main" val="867799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195070" cy="45910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Part.01</a:t>
            </a:r>
          </a:p>
        </p:txBody>
      </p:sp>
      <p:sp>
        <p:nvSpPr>
          <p:cNvPr id="9" name="文本框 8"/>
          <p:cNvSpPr txBox="1"/>
          <p:nvPr/>
        </p:nvSpPr>
        <p:spPr>
          <a:xfrm>
            <a:off x="3327403" y="4789618"/>
            <a:ext cx="5537199" cy="707887"/>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问题重述</a:t>
            </a: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任务七：通信时间分析</a:t>
            </a:r>
          </a:p>
        </p:txBody>
      </p:sp>
      <p:sp>
        <p:nvSpPr>
          <p:cNvPr id="4" name="圆角矩形 44">
            <a:extLst>
              <a:ext uri="{FF2B5EF4-FFF2-40B4-BE49-F238E27FC236}">
                <a16:creationId xmlns:a16="http://schemas.microsoft.com/office/drawing/2014/main" id="{2F7CD282-8A5D-48A2-FB17-C5AAF4016A28}"/>
              </a:ext>
            </a:extLst>
          </p:cNvPr>
          <p:cNvSpPr/>
          <p:nvPr/>
        </p:nvSpPr>
        <p:spPr>
          <a:xfrm>
            <a:off x="1775999" y="1644713"/>
            <a:ext cx="8640001" cy="126226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ED81EC32-5AE4-15A2-E06F-484A74C1C89F}"/>
              </a:ext>
            </a:extLst>
          </p:cNvPr>
          <p:cNvSpPr/>
          <p:nvPr/>
        </p:nvSpPr>
        <p:spPr>
          <a:xfrm>
            <a:off x="2346427" y="1820426"/>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给定两个矩形区域</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，分析在不同的时间段，出租车从</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的通行时间最短的路径，以及相应的通行时间。</a:t>
            </a:r>
          </a:p>
        </p:txBody>
      </p:sp>
      <p:sp>
        <p:nvSpPr>
          <p:cNvPr id="7" name="文本框 6">
            <a:extLst>
              <a:ext uri="{FF2B5EF4-FFF2-40B4-BE49-F238E27FC236}">
                <a16:creationId xmlns:a16="http://schemas.microsoft.com/office/drawing/2014/main" id="{44CA9461-9F70-D130-A9B8-A18CBC83C52B}"/>
              </a:ext>
            </a:extLst>
          </p:cNvPr>
          <p:cNvSpPr txBox="1"/>
          <p:nvPr/>
        </p:nvSpPr>
        <p:spPr>
          <a:xfrm>
            <a:off x="1214651" y="3736652"/>
            <a:ext cx="10140286" cy="969496"/>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zh-CN" altLang="en-US" dirty="0">
                <a:latin typeface="Consolas" panose="020B0609020204030204" pitchFamily="49" charset="0"/>
                <a:sym typeface="Wingdings" panose="05000000000000000000" pitchFamily="2" charset="2"/>
              </a:rPr>
              <a:t>：</a:t>
            </a:r>
            <a:r>
              <a:rPr lang="en-US" altLang="zh-CN" sz="1800" dirty="0">
                <a:solidFill>
                  <a:srgbClr val="2B91AF"/>
                </a:solidFill>
                <a:latin typeface="Consolas" panose="020B0609020204030204" pitchFamily="49" charset="0"/>
                <a:ea typeface="新宋体" panose="02010609030101010101" pitchFamily="49" charset="-122"/>
              </a:rPr>
              <a:t>vector</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Point</a:t>
            </a:r>
            <a:r>
              <a:rPr lang="en-US" altLang="zh-CN" sz="1800" dirty="0">
                <a:solidFill>
                  <a:srgbClr val="000000"/>
                </a:solidFill>
                <a:latin typeface="Consolas" panose="020B0609020204030204" pitchFamily="49" charset="0"/>
                <a:ea typeface="新宋体" panose="02010609030101010101" pitchFamily="49" charset="-122"/>
              </a:rPr>
              <a:t>&gt; </a:t>
            </a:r>
            <a:r>
              <a:rPr lang="en-US" altLang="zh-CN" sz="1800" dirty="0" err="1">
                <a:solidFill>
                  <a:srgbClr val="000000"/>
                </a:solidFill>
                <a:latin typeface="Consolas" panose="020B0609020204030204" pitchFamily="49" charset="0"/>
                <a:ea typeface="新宋体" panose="02010609030101010101" pitchFamily="49" charset="-122"/>
              </a:rPr>
              <a:t>function_pathuse_shortesttime</a:t>
            </a:r>
            <a:r>
              <a:rPr lang="en-US" altLang="zh-CN" sz="1800" dirty="0">
                <a:solidFill>
                  <a:srgbClr val="000000"/>
                </a:solidFill>
                <a:latin typeface="Consolas" panose="020B0609020204030204" pitchFamily="49" charset="0"/>
                <a:ea typeface="新宋体" panose="02010609030101010101" pitchFamily="49" charset="-122"/>
              </a:rPr>
              <a:t>(</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pos1</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pos2</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day</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hour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minute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time_span</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p>
          <a:p>
            <a:r>
              <a:rPr lang="zh-CN" altLang="en-US" sz="2000" dirty="0">
                <a:solidFill>
                  <a:srgbClr val="808080"/>
                </a:solidFill>
                <a:latin typeface="Consolas" panose="020B0609020204030204" pitchFamily="49" charset="0"/>
                <a:ea typeface="新宋体" panose="02010609030101010101" pitchFamily="49" charset="-122"/>
              </a:rPr>
              <a:t>返回值：一系列点，依次相连后得到最短通行时间的路径</a:t>
            </a:r>
            <a:endParaRPr lang="en-US" altLang="zh-CN" sz="2000" dirty="0">
              <a:solidFill>
                <a:srgbClr val="808080"/>
              </a:solidFill>
              <a:latin typeface="Consolas" panose="020B0609020204030204" pitchFamily="49" charset="0"/>
              <a:ea typeface="新宋体" panose="02010609030101010101" pitchFamily="49" charset="-122"/>
            </a:endParaRPr>
          </a:p>
        </p:txBody>
      </p:sp>
    </p:spTree>
    <p:extLst>
      <p:ext uri="{BB962C8B-B14F-4D97-AF65-F5344CB8AC3E}">
        <p14:creationId xmlns:p14="http://schemas.microsoft.com/office/powerpoint/2010/main" val="597785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80C2914-EB60-0767-CE9A-E711A491C39B}"/>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44C1E8FC-2BF9-20C8-C27B-092F37E32EA3}"/>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任务七：通信时间分析</a:t>
            </a:r>
          </a:p>
        </p:txBody>
      </p:sp>
      <p:pic>
        <p:nvPicPr>
          <p:cNvPr id="5" name="图片 4">
            <a:extLst>
              <a:ext uri="{FF2B5EF4-FFF2-40B4-BE49-F238E27FC236}">
                <a16:creationId xmlns:a16="http://schemas.microsoft.com/office/drawing/2014/main" id="{FF98A32A-70E5-7D18-64D3-F3FFDB63F5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495" y="1024407"/>
            <a:ext cx="4953919" cy="5495886"/>
          </a:xfrm>
          <a:prstGeom prst="rect">
            <a:avLst/>
          </a:prstGeom>
        </p:spPr>
      </p:pic>
    </p:spTree>
    <p:extLst>
      <p:ext uri="{BB962C8B-B14F-4D97-AF65-F5344CB8AC3E}">
        <p14:creationId xmlns:p14="http://schemas.microsoft.com/office/powerpoint/2010/main" val="4216609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2D2BA25-CCB0-74FF-1D76-235062E8E809}"/>
              </a:ext>
            </a:extLst>
          </p:cNvPr>
          <p:cNvSpPr txBox="1"/>
          <p:nvPr/>
        </p:nvSpPr>
        <p:spPr>
          <a:xfrm>
            <a:off x="-108376" y="903998"/>
            <a:ext cx="6549636" cy="400110"/>
          </a:xfrm>
          <a:prstGeom prst="rect">
            <a:avLst/>
          </a:prstGeom>
          <a:noFill/>
        </p:spPr>
        <p:txBody>
          <a:bodyPr wrap="square">
            <a:spAutoFit/>
          </a:bodyPr>
          <a:lstStyle/>
          <a:p>
            <a:r>
              <a:rPr lang="en-US" altLang="zh-CN" sz="2000" b="1" spc="600" dirty="0">
                <a:solidFill>
                  <a:srgbClr val="0070C0"/>
                </a:solidFill>
                <a:latin typeface="微软雅黑" panose="020B0503020204020204" pitchFamily="34" charset="-122"/>
                <a:ea typeface="微软雅黑" panose="020B0503020204020204" pitchFamily="34" charset="-122"/>
              </a:rPr>
              <a:t>  04.</a:t>
            </a:r>
            <a:r>
              <a:rPr lang="zh-CN" altLang="en-US" sz="2000" b="1" spc="600" dirty="0">
                <a:solidFill>
                  <a:srgbClr val="0070C0"/>
                </a:solidFill>
                <a:latin typeface="微软雅黑" panose="020B0503020204020204" pitchFamily="34" charset="-122"/>
                <a:ea typeface="微软雅黑" panose="020B0503020204020204" pitchFamily="34" charset="-122"/>
              </a:rPr>
              <a:t> 可视化</a:t>
            </a:r>
            <a:endParaRPr lang="zh-CN" altLang="en-US" sz="1800" b="1" spc="600" dirty="0">
              <a:solidFill>
                <a:srgbClr val="0070C0"/>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89E488BB-8DFF-4954-A8B5-71DAB60D4806}"/>
              </a:ext>
            </a:extLst>
          </p:cNvPr>
          <p:cNvCxnSpPr/>
          <p:nvPr/>
        </p:nvCxnSpPr>
        <p:spPr>
          <a:xfrm>
            <a:off x="202232" y="1690959"/>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6">
            <a:extLst>
              <a:ext uri="{FF2B5EF4-FFF2-40B4-BE49-F238E27FC236}">
                <a16:creationId xmlns:a16="http://schemas.microsoft.com/office/drawing/2014/main" id="{A93A7400-B20F-1154-D9AD-B88A4A09ACB8}"/>
              </a:ext>
            </a:extLst>
          </p:cNvPr>
          <p:cNvSpPr txBox="1"/>
          <p:nvPr/>
        </p:nvSpPr>
        <p:spPr>
          <a:xfrm>
            <a:off x="202232" y="1302874"/>
            <a:ext cx="3605077"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3.4.1</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调用高德地图</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JS API 2.0</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E62A0E63-AA05-4EC2-8A43-74777D70FFC2}"/>
              </a:ext>
            </a:extLst>
          </p:cNvPr>
          <p:cNvGrpSpPr/>
          <p:nvPr/>
        </p:nvGrpSpPr>
        <p:grpSpPr>
          <a:xfrm>
            <a:off x="918612" y="4539311"/>
            <a:ext cx="8556093" cy="1613839"/>
            <a:chOff x="1339492" y="1216904"/>
            <a:chExt cx="8801566" cy="1368000"/>
          </a:xfrm>
        </p:grpSpPr>
        <p:sp>
          <p:nvSpPr>
            <p:cNvPr id="12" name="圆角矩形 44">
              <a:extLst>
                <a:ext uri="{FF2B5EF4-FFF2-40B4-BE49-F238E27FC236}">
                  <a16:creationId xmlns:a16="http://schemas.microsoft.com/office/drawing/2014/main" id="{68DB6064-420B-445C-9834-200E28E5E804}"/>
                </a:ext>
              </a:extLst>
            </p:cNvPr>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离页连接符 12">
              <a:extLst>
                <a:ext uri="{FF2B5EF4-FFF2-40B4-BE49-F238E27FC236}">
                  <a16:creationId xmlns:a16="http://schemas.microsoft.com/office/drawing/2014/main" id="{4D21B292-72CC-4F95-8D1E-3445DE20FE30}"/>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9B718A77-834C-45DF-BE57-C8CFBE64FCE7}"/>
                </a:ext>
              </a:extLst>
            </p:cNvPr>
            <p:cNvSpPr/>
            <p:nvPr/>
          </p:nvSpPr>
          <p:spPr>
            <a:xfrm>
              <a:off x="2159277" y="1520432"/>
              <a:ext cx="3007007" cy="85124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海量点标记类</a:t>
              </a:r>
              <a:r>
                <a:rPr lang="en-US" altLang="zh-CN" sz="2000" spc="300" dirty="0">
                  <a:solidFill>
                    <a:srgbClr val="0070C0"/>
                  </a:solidFill>
                  <a:latin typeface="微软雅黑" panose="020B0503020204020204" pitchFamily="34" charset="-122"/>
                  <a:ea typeface="微软雅黑" panose="020B0503020204020204" pitchFamily="34" charset="-122"/>
                </a:rPr>
                <a:t>—</a:t>
              </a:r>
              <a:r>
                <a:rPr lang="en-US" altLang="zh-CN" sz="2000" spc="300" dirty="0" err="1">
                  <a:solidFill>
                    <a:srgbClr val="0070C0"/>
                  </a:solidFill>
                  <a:latin typeface="微软雅黑" panose="020B0503020204020204" pitchFamily="34" charset="-122"/>
                  <a:ea typeface="微软雅黑" panose="020B0503020204020204" pitchFamily="34" charset="-122"/>
                </a:rPr>
                <a:t>AMap.MassMarks</a:t>
              </a:r>
              <a:endParaRPr lang="en-US" altLang="zh-CN" sz="2000" spc="300" dirty="0">
                <a:solidFill>
                  <a:srgbClr val="0070C0"/>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87A63BF1-6544-4BFF-92F0-849F54A6967F}"/>
                </a:ext>
              </a:extLst>
            </p:cNvPr>
            <p:cNvSpPr/>
            <p:nvPr/>
          </p:nvSpPr>
          <p:spPr>
            <a:xfrm>
              <a:off x="5479829" y="1386045"/>
              <a:ext cx="4389625" cy="1017481"/>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接收两个参数，一个是数组形式的海量点数据集，另一个是海量点的样式设置参数。再用</a:t>
              </a:r>
              <a:r>
                <a:rPr lang="en-US" altLang="zh-CN" sz="1800" dirty="0" err="1">
                  <a:latin typeface="微软雅黑" panose="020B0503020204020204" pitchFamily="34" charset="-122"/>
                  <a:ea typeface="微软雅黑" panose="020B0503020204020204" pitchFamily="34" charset="-122"/>
                </a:rPr>
                <a:t>massMarks.setMap</a:t>
              </a:r>
              <a:r>
                <a:rPr lang="en-US" altLang="zh-CN" sz="1800" dirty="0">
                  <a:latin typeface="微软雅黑" panose="020B0503020204020204" pitchFamily="34" charset="-122"/>
                  <a:ea typeface="微软雅黑" panose="020B0503020204020204" pitchFamily="34" charset="-122"/>
                </a:rPr>
                <a:t>(map)</a:t>
              </a:r>
              <a:r>
                <a:rPr lang="zh-CN" altLang="en-US" sz="1800" dirty="0">
                  <a:latin typeface="微软雅黑" panose="020B0503020204020204" pitchFamily="34" charset="-122"/>
                  <a:ea typeface="微软雅黑" panose="020B0503020204020204" pitchFamily="34" charset="-122"/>
                </a:rPr>
                <a:t>函数将点标记添加到地图对象</a:t>
              </a:r>
              <a:r>
                <a:rPr lang="en-US" altLang="zh-CN" sz="1800" dirty="0">
                  <a:latin typeface="微软雅黑" panose="020B0503020204020204" pitchFamily="34" charset="-122"/>
                  <a:ea typeface="微软雅黑" panose="020B0503020204020204" pitchFamily="34" charset="-122"/>
                </a:rPr>
                <a:t>map</a:t>
              </a:r>
              <a:r>
                <a:rPr lang="zh-CN" altLang="en-US" sz="1800" dirty="0">
                  <a:latin typeface="微软雅黑" panose="020B0503020204020204" pitchFamily="34" charset="-122"/>
                  <a:ea typeface="微软雅黑" panose="020B0503020204020204" pitchFamily="34" charset="-122"/>
                </a:rPr>
                <a:t>。</a:t>
              </a:r>
            </a:p>
          </p:txBody>
        </p:sp>
        <p:sp>
          <p:nvSpPr>
            <p:cNvPr id="16" name="文本框 15">
              <a:extLst>
                <a:ext uri="{FF2B5EF4-FFF2-40B4-BE49-F238E27FC236}">
                  <a16:creationId xmlns:a16="http://schemas.microsoft.com/office/drawing/2014/main" id="{A87A1648-96D4-4CD6-B5A6-2667C8F0DC22}"/>
                </a:ext>
              </a:extLst>
            </p:cNvPr>
            <p:cNvSpPr txBox="1"/>
            <p:nvPr/>
          </p:nvSpPr>
          <p:spPr>
            <a:xfrm>
              <a:off x="1394459" y="1700848"/>
              <a:ext cx="656484" cy="50738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2E5D9AB9-0A56-4A5B-9B0E-B75E9BBCD208}"/>
              </a:ext>
            </a:extLst>
          </p:cNvPr>
          <p:cNvGrpSpPr/>
          <p:nvPr/>
        </p:nvGrpSpPr>
        <p:grpSpPr>
          <a:xfrm>
            <a:off x="918612" y="1846339"/>
            <a:ext cx="8556093" cy="1078772"/>
            <a:chOff x="1339492" y="1216904"/>
            <a:chExt cx="8801566" cy="1368000"/>
          </a:xfrm>
        </p:grpSpPr>
        <p:sp>
          <p:nvSpPr>
            <p:cNvPr id="18" name="圆角矩形 44">
              <a:extLst>
                <a:ext uri="{FF2B5EF4-FFF2-40B4-BE49-F238E27FC236}">
                  <a16:creationId xmlns:a16="http://schemas.microsoft.com/office/drawing/2014/main" id="{293591F0-BB6E-4D09-A0B4-9A0BAFED895D}"/>
                </a:ext>
              </a:extLst>
            </p:cNvPr>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离页连接符 18">
              <a:extLst>
                <a:ext uri="{FF2B5EF4-FFF2-40B4-BE49-F238E27FC236}">
                  <a16:creationId xmlns:a16="http://schemas.microsoft.com/office/drawing/2014/main" id="{DD279DEB-CF08-4096-9421-4466BEC5F14D}"/>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9DC866D-AF99-4765-A9D8-5ACAF793EE24}"/>
                </a:ext>
              </a:extLst>
            </p:cNvPr>
            <p:cNvSpPr/>
            <p:nvPr/>
          </p:nvSpPr>
          <p:spPr>
            <a:xfrm>
              <a:off x="2159277" y="1700847"/>
              <a:ext cx="2120838" cy="57587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海量数据格式转换</a:t>
              </a:r>
            </a:p>
          </p:txBody>
        </p:sp>
        <p:sp>
          <p:nvSpPr>
            <p:cNvPr id="21" name="矩形 20">
              <a:extLst>
                <a:ext uri="{FF2B5EF4-FFF2-40B4-BE49-F238E27FC236}">
                  <a16:creationId xmlns:a16="http://schemas.microsoft.com/office/drawing/2014/main" id="{D0E90CE1-870F-4C9F-A715-56CF12FFAD3D}"/>
                </a:ext>
              </a:extLst>
            </p:cNvPr>
            <p:cNvSpPr/>
            <p:nvPr/>
          </p:nvSpPr>
          <p:spPr>
            <a:xfrm>
              <a:off x="5479828" y="1535159"/>
              <a:ext cx="3833804" cy="819618"/>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通过文件操作将海量点数据转变为数组元素的形式；</a:t>
              </a:r>
            </a:p>
          </p:txBody>
        </p:sp>
        <p:sp>
          <p:nvSpPr>
            <p:cNvPr id="22" name="文本框 21">
              <a:extLst>
                <a:ext uri="{FF2B5EF4-FFF2-40B4-BE49-F238E27FC236}">
                  <a16:creationId xmlns:a16="http://schemas.microsoft.com/office/drawing/2014/main" id="{F20CCE24-948A-4982-8E9C-8C0CC37D1209}"/>
                </a:ext>
              </a:extLst>
            </p:cNvPr>
            <p:cNvSpPr txBox="1"/>
            <p:nvPr/>
          </p:nvSpPr>
          <p:spPr>
            <a:xfrm>
              <a:off x="1394459" y="1700848"/>
              <a:ext cx="656484" cy="50738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AD9E32A2-0047-4A93-9FDE-D03E12EAC28B}"/>
              </a:ext>
            </a:extLst>
          </p:cNvPr>
          <p:cNvGrpSpPr/>
          <p:nvPr/>
        </p:nvGrpSpPr>
        <p:grpSpPr>
          <a:xfrm>
            <a:off x="918612" y="3193812"/>
            <a:ext cx="8618098" cy="1078772"/>
            <a:chOff x="1339492" y="1216904"/>
            <a:chExt cx="8865350" cy="1368000"/>
          </a:xfrm>
        </p:grpSpPr>
        <p:sp>
          <p:nvSpPr>
            <p:cNvPr id="24" name="圆角矩形 44">
              <a:extLst>
                <a:ext uri="{FF2B5EF4-FFF2-40B4-BE49-F238E27FC236}">
                  <a16:creationId xmlns:a16="http://schemas.microsoft.com/office/drawing/2014/main" id="{36A4B911-1A46-484E-94D0-4FC2E2D30161}"/>
                </a:ext>
              </a:extLst>
            </p:cNvPr>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离页连接符 24">
              <a:extLst>
                <a:ext uri="{FF2B5EF4-FFF2-40B4-BE49-F238E27FC236}">
                  <a16:creationId xmlns:a16="http://schemas.microsoft.com/office/drawing/2014/main" id="{277FCD1C-8E49-4C5A-9DDA-D172AF6AB96E}"/>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2A72810A-3698-4590-9418-2CA2FE061F27}"/>
                </a:ext>
              </a:extLst>
            </p:cNvPr>
            <p:cNvSpPr/>
            <p:nvPr/>
          </p:nvSpPr>
          <p:spPr>
            <a:xfrm>
              <a:off x="2159277" y="1475284"/>
              <a:ext cx="2526892" cy="94781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HTML</a:t>
              </a:r>
              <a:r>
                <a:rPr lang="zh-CN" altLang="en-US" sz="2000" spc="300" dirty="0">
                  <a:solidFill>
                    <a:srgbClr val="0070C0"/>
                  </a:solidFill>
                  <a:latin typeface="微软雅黑" panose="020B0503020204020204" pitchFamily="34" charset="-122"/>
                  <a:ea typeface="微软雅黑" panose="020B0503020204020204" pitchFamily="34" charset="-122"/>
                </a:rPr>
                <a:t>读取本地文本文件</a:t>
              </a:r>
            </a:p>
          </p:txBody>
        </p:sp>
        <p:sp>
          <p:nvSpPr>
            <p:cNvPr id="27" name="矩形 26">
              <a:extLst>
                <a:ext uri="{FF2B5EF4-FFF2-40B4-BE49-F238E27FC236}">
                  <a16:creationId xmlns:a16="http://schemas.microsoft.com/office/drawing/2014/main" id="{029A08A3-85C6-4280-88AA-F349B1052A45}"/>
                </a:ext>
              </a:extLst>
            </p:cNvPr>
            <p:cNvSpPr/>
            <p:nvPr/>
          </p:nvSpPr>
          <p:spPr>
            <a:xfrm>
              <a:off x="5479828" y="1435580"/>
              <a:ext cx="4725014" cy="819618"/>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使用回调函数</a:t>
              </a:r>
              <a:r>
                <a:rPr lang="en-US" altLang="zh-CN" sz="1800" dirty="0">
                  <a:latin typeface="微软雅黑" panose="020B0503020204020204" pitchFamily="34" charset="-122"/>
                  <a:ea typeface="微软雅黑" panose="020B0503020204020204" pitchFamily="34" charset="-122"/>
                </a:rPr>
                <a:t>function </a:t>
              </a:r>
              <a:r>
                <a:rPr lang="en-US" altLang="zh-CN" sz="1800" dirty="0" err="1">
                  <a:latin typeface="微软雅黑" panose="020B0503020204020204" pitchFamily="34" charset="-122"/>
                  <a:ea typeface="微软雅黑" panose="020B0503020204020204" pitchFamily="34" charset="-122"/>
                </a:rPr>
                <a:t>loadScript</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src</a:t>
              </a:r>
              <a:r>
                <a:rPr lang="en-US" altLang="zh-CN" sz="1800" dirty="0">
                  <a:latin typeface="微软雅黑" panose="020B0503020204020204" pitchFamily="34" charset="-122"/>
                  <a:ea typeface="微软雅黑" panose="020B0503020204020204" pitchFamily="34" charset="-122"/>
                </a:rPr>
                <a:t>, callback)</a:t>
              </a:r>
              <a:r>
                <a:rPr lang="zh-CN" altLang="en-US" sz="1800" dirty="0">
                  <a:latin typeface="微软雅黑" panose="020B0503020204020204" pitchFamily="34" charset="-122"/>
                  <a:ea typeface="微软雅黑" panose="020B0503020204020204" pitchFamily="34" charset="-122"/>
                </a:rPr>
                <a:t>，用于动态加载脚本文件；</a:t>
              </a:r>
            </a:p>
          </p:txBody>
        </p:sp>
        <p:sp>
          <p:nvSpPr>
            <p:cNvPr id="28" name="文本框 27">
              <a:extLst>
                <a:ext uri="{FF2B5EF4-FFF2-40B4-BE49-F238E27FC236}">
                  <a16:creationId xmlns:a16="http://schemas.microsoft.com/office/drawing/2014/main" id="{FADC9561-A24B-4EDB-8936-0A64B60BE359}"/>
                </a:ext>
              </a:extLst>
            </p:cNvPr>
            <p:cNvSpPr txBox="1"/>
            <p:nvPr/>
          </p:nvSpPr>
          <p:spPr>
            <a:xfrm>
              <a:off x="1394459" y="1700848"/>
              <a:ext cx="656484" cy="50738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25945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5654C8F-9934-0AB2-8260-082F1A83A4FA}"/>
              </a:ext>
            </a:extLst>
          </p:cNvPr>
          <p:cNvCxnSpPr/>
          <p:nvPr/>
        </p:nvCxnSpPr>
        <p:spPr>
          <a:xfrm>
            <a:off x="425752" y="1342346"/>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AE5CA44-C262-83FA-8445-B5FC2DE4F9FA}"/>
              </a:ext>
            </a:extLst>
          </p:cNvPr>
          <p:cNvSpPr txBox="1"/>
          <p:nvPr/>
        </p:nvSpPr>
        <p:spPr>
          <a:xfrm>
            <a:off x="296435" y="954728"/>
            <a:ext cx="2658634" cy="373930"/>
          </a:xfrm>
          <a:prstGeom prst="rect">
            <a:avLst/>
          </a:prstGeom>
          <a:noFill/>
        </p:spPr>
        <p:txBody>
          <a:bodyPr wrap="square" lIns="0" tIns="47997" rIns="0" bIns="47997" rtlCol="0">
            <a:spAutoFit/>
          </a:bodyPr>
          <a:lstStyle/>
          <a:p>
            <a:pPr algn="ct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3.4.2 </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可视化功能的实现</a:t>
            </a:r>
          </a:p>
        </p:txBody>
      </p:sp>
      <p:sp>
        <p:nvSpPr>
          <p:cNvPr id="18" name="矩形 17">
            <a:extLst>
              <a:ext uri="{FF2B5EF4-FFF2-40B4-BE49-F238E27FC236}">
                <a16:creationId xmlns:a16="http://schemas.microsoft.com/office/drawing/2014/main" id="{D41D6BF5-956B-4B24-826D-E5C2E79D0A59}"/>
              </a:ext>
            </a:extLst>
          </p:cNvPr>
          <p:cNvSpPr/>
          <p:nvPr/>
        </p:nvSpPr>
        <p:spPr>
          <a:xfrm>
            <a:off x="1019838" y="1431897"/>
            <a:ext cx="4246042" cy="531239"/>
          </a:xfrm>
          <a:prstGeom prst="rect">
            <a:avLst/>
          </a:prstGeom>
          <a:solidFill>
            <a:schemeClr val="tx2">
              <a:lumMod val="20000"/>
              <a:lumOff val="80000"/>
            </a:schemeClr>
          </a:solidFill>
          <a:ln>
            <a:solidFill>
              <a:srgbClr val="9CC5FD"/>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Function1</a:t>
            </a:r>
            <a:r>
              <a:rPr lang="zh-CN" altLang="en-US" sz="2000" spc="300" dirty="0">
                <a:solidFill>
                  <a:srgbClr val="0070C0"/>
                </a:solidFill>
                <a:latin typeface="微软雅黑" panose="020B0503020204020204" pitchFamily="34" charset="-122"/>
                <a:ea typeface="微软雅黑" panose="020B0503020204020204" pitchFamily="34" charset="-122"/>
              </a:rPr>
              <a:t>：显示所有出租车的轨迹</a:t>
            </a:r>
          </a:p>
        </p:txBody>
      </p:sp>
      <p:sp>
        <p:nvSpPr>
          <p:cNvPr id="31" name="矩形 30">
            <a:extLst>
              <a:ext uri="{FF2B5EF4-FFF2-40B4-BE49-F238E27FC236}">
                <a16:creationId xmlns:a16="http://schemas.microsoft.com/office/drawing/2014/main" id="{BBCC369D-C2C5-4BC0-B81B-47968193EAA3}"/>
              </a:ext>
            </a:extLst>
          </p:cNvPr>
          <p:cNvSpPr/>
          <p:nvPr/>
        </p:nvSpPr>
        <p:spPr>
          <a:xfrm>
            <a:off x="6324398" y="1431897"/>
            <a:ext cx="4248150" cy="531239"/>
          </a:xfrm>
          <a:prstGeom prst="rect">
            <a:avLst/>
          </a:prstGeom>
          <a:solidFill>
            <a:schemeClr val="tx2">
              <a:lumMod val="20000"/>
              <a:lumOff val="80000"/>
            </a:schemeClr>
          </a:solidFill>
          <a:ln>
            <a:solidFill>
              <a:srgbClr val="9CC5FD"/>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Function2</a:t>
            </a:r>
            <a:r>
              <a:rPr lang="zh-CN" altLang="en-US" sz="2000" spc="300" dirty="0">
                <a:solidFill>
                  <a:srgbClr val="0070C0"/>
                </a:solidFill>
                <a:latin typeface="微软雅黑" panose="020B0503020204020204" pitchFamily="34" charset="-122"/>
                <a:ea typeface="微软雅黑" panose="020B0503020204020204" pitchFamily="34" charset="-122"/>
              </a:rPr>
              <a:t>：通过输入序号选择某部出租车在地图显示轨迹</a:t>
            </a:r>
          </a:p>
        </p:txBody>
      </p:sp>
      <p:pic>
        <p:nvPicPr>
          <p:cNvPr id="35" name="图片 34">
            <a:extLst>
              <a:ext uri="{FF2B5EF4-FFF2-40B4-BE49-F238E27FC236}">
                <a16:creationId xmlns:a16="http://schemas.microsoft.com/office/drawing/2014/main" id="{F01BD64F-5037-451F-A11A-A29A7F9B2A69}"/>
              </a:ext>
            </a:extLst>
          </p:cNvPr>
          <p:cNvPicPr>
            <a:picLocks noChangeAspect="1"/>
          </p:cNvPicPr>
          <p:nvPr/>
        </p:nvPicPr>
        <p:blipFill rotWithShape="1">
          <a:blip r:embed="rId2"/>
          <a:srcRect t="8957"/>
          <a:stretch/>
        </p:blipFill>
        <p:spPr>
          <a:xfrm>
            <a:off x="6324398" y="2052685"/>
            <a:ext cx="4248150" cy="2110883"/>
          </a:xfrm>
          <a:prstGeom prst="rect">
            <a:avLst/>
          </a:prstGeom>
        </p:spPr>
      </p:pic>
      <p:pic>
        <p:nvPicPr>
          <p:cNvPr id="37" name="图片 36">
            <a:extLst>
              <a:ext uri="{FF2B5EF4-FFF2-40B4-BE49-F238E27FC236}">
                <a16:creationId xmlns:a16="http://schemas.microsoft.com/office/drawing/2014/main" id="{347EB786-1725-4272-A1FC-49C40F2A1157}"/>
              </a:ext>
            </a:extLst>
          </p:cNvPr>
          <p:cNvPicPr>
            <a:picLocks noChangeAspect="1"/>
          </p:cNvPicPr>
          <p:nvPr/>
        </p:nvPicPr>
        <p:blipFill>
          <a:blip r:embed="rId3"/>
          <a:stretch>
            <a:fillRect/>
          </a:stretch>
        </p:blipFill>
        <p:spPr>
          <a:xfrm>
            <a:off x="1023053" y="2052686"/>
            <a:ext cx="4248149" cy="2110882"/>
          </a:xfrm>
          <a:prstGeom prst="rect">
            <a:avLst/>
          </a:prstGeom>
        </p:spPr>
      </p:pic>
      <p:sp>
        <p:nvSpPr>
          <p:cNvPr id="38" name="文本框 37">
            <a:extLst>
              <a:ext uri="{FF2B5EF4-FFF2-40B4-BE49-F238E27FC236}">
                <a16:creationId xmlns:a16="http://schemas.microsoft.com/office/drawing/2014/main" id="{FF004043-831E-4BD6-9E73-9763286BB71D}"/>
              </a:ext>
            </a:extLst>
          </p:cNvPr>
          <p:cNvSpPr txBox="1"/>
          <p:nvPr/>
        </p:nvSpPr>
        <p:spPr>
          <a:xfrm>
            <a:off x="1019838" y="4228729"/>
            <a:ext cx="4248149" cy="969496"/>
          </a:xfrm>
          <a:prstGeom prst="rect">
            <a:avLst/>
          </a:prstGeom>
          <a:noFill/>
          <a:ln>
            <a:solidFill>
              <a:schemeClr val="accent1"/>
            </a:solidFill>
          </a:ln>
        </p:spPr>
        <p:txBody>
          <a:bodyPr wrap="square" rtlCol="0">
            <a:spAutoFit/>
          </a:bodyPr>
          <a:lstStyle/>
          <a:p>
            <a:r>
              <a:rPr lang="zh-CN" altLang="en-US" dirty="0">
                <a:latin typeface="微软雅黑" panose="020B0503020204020204" pitchFamily="34" charset="-122"/>
                <a:ea typeface="微软雅黑" panose="020B0503020204020204" pitchFamily="34" charset="-122"/>
              </a:rPr>
              <a:t>方法：通过循环读取本地文本文件进行加载，依次从第一辆车开始坐标打点。</a:t>
            </a:r>
          </a:p>
        </p:txBody>
      </p:sp>
      <p:sp>
        <p:nvSpPr>
          <p:cNvPr id="39" name="文本框 38">
            <a:extLst>
              <a:ext uri="{FF2B5EF4-FFF2-40B4-BE49-F238E27FC236}">
                <a16:creationId xmlns:a16="http://schemas.microsoft.com/office/drawing/2014/main" id="{80EE29EF-C5A7-4AE4-AA54-A8EC22B71DF3}"/>
              </a:ext>
            </a:extLst>
          </p:cNvPr>
          <p:cNvSpPr txBox="1"/>
          <p:nvPr/>
        </p:nvSpPr>
        <p:spPr>
          <a:xfrm>
            <a:off x="6324399" y="4228729"/>
            <a:ext cx="4248149" cy="1554272"/>
          </a:xfrm>
          <a:prstGeom prst="rect">
            <a:avLst/>
          </a:prstGeom>
          <a:noFill/>
          <a:ln>
            <a:solidFill>
              <a:schemeClr val="accent1"/>
            </a:solidFill>
          </a:ln>
        </p:spPr>
        <p:txBody>
          <a:bodyPr wrap="square" rtlCol="0">
            <a:spAutoFit/>
          </a:bodyPr>
          <a:lstStyle/>
          <a:p>
            <a:r>
              <a:rPr lang="zh-CN" altLang="en-US" dirty="0">
                <a:latin typeface="微软雅黑" panose="020B0503020204020204" pitchFamily="34" charset="-122"/>
                <a:ea typeface="微软雅黑" panose="020B0503020204020204" pitchFamily="34" charset="-122"/>
              </a:rPr>
              <a:t>方法：使用字符串拼接的方式来构造本地文本文件的路径，然后使用 </a:t>
            </a:r>
            <a:r>
              <a:rPr lang="en-US" altLang="zh-CN" dirty="0">
                <a:latin typeface="微软雅黑" panose="020B0503020204020204" pitchFamily="34" charset="-122"/>
                <a:ea typeface="微软雅黑" panose="020B0503020204020204" pitchFamily="34" charset="-122"/>
              </a:rPr>
              <a:t>JavaScript </a:t>
            </a:r>
            <a:r>
              <a:rPr lang="zh-CN" altLang="en-US" dirty="0">
                <a:latin typeface="微软雅黑" panose="020B0503020204020204" pitchFamily="34" charset="-122"/>
                <a:ea typeface="微软雅黑" panose="020B0503020204020204" pitchFamily="34" charset="-122"/>
              </a:rPr>
              <a:t>动态加载脚本。下一次输入序号时，先将地图上的标记清空，再重复上一步骤。</a:t>
            </a:r>
          </a:p>
        </p:txBody>
      </p:sp>
      <p:sp>
        <p:nvSpPr>
          <p:cNvPr id="40" name="矩形 39">
            <a:extLst>
              <a:ext uri="{FF2B5EF4-FFF2-40B4-BE49-F238E27FC236}">
                <a16:creationId xmlns:a16="http://schemas.microsoft.com/office/drawing/2014/main" id="{9EE0DE86-00CD-4A3B-8397-EB43A1E80A3D}"/>
              </a:ext>
            </a:extLst>
          </p:cNvPr>
          <p:cNvSpPr/>
          <p:nvPr/>
        </p:nvSpPr>
        <p:spPr>
          <a:xfrm>
            <a:off x="1019838" y="5903272"/>
            <a:ext cx="3800270" cy="695321"/>
          </a:xfrm>
          <a:prstGeom prst="rect">
            <a:avLst/>
          </a:prstGeom>
          <a:solidFill>
            <a:schemeClr val="tx2">
              <a:lumMod val="20000"/>
              <a:lumOff val="80000"/>
            </a:schemeClr>
          </a:solidFill>
          <a:ln>
            <a:solidFill>
              <a:srgbClr val="9CC5FD"/>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Function3</a:t>
            </a:r>
            <a:r>
              <a:rPr lang="zh-CN" altLang="en-US" sz="2000" spc="300" dirty="0">
                <a:solidFill>
                  <a:srgbClr val="0070C0"/>
                </a:solidFill>
                <a:latin typeface="微软雅黑" panose="020B0503020204020204" pitchFamily="34" charset="-122"/>
                <a:ea typeface="微软雅黑" panose="020B0503020204020204" pitchFamily="34" charset="-122"/>
              </a:rPr>
              <a:t>：地图缩放功能</a:t>
            </a:r>
          </a:p>
        </p:txBody>
      </p:sp>
      <p:sp>
        <p:nvSpPr>
          <p:cNvPr id="42" name="文本框 41">
            <a:extLst>
              <a:ext uri="{FF2B5EF4-FFF2-40B4-BE49-F238E27FC236}">
                <a16:creationId xmlns:a16="http://schemas.microsoft.com/office/drawing/2014/main" id="{1D02B265-6CB9-45F5-BE02-CBBCD606457A}"/>
              </a:ext>
            </a:extLst>
          </p:cNvPr>
          <p:cNvSpPr txBox="1"/>
          <p:nvPr/>
        </p:nvSpPr>
        <p:spPr>
          <a:xfrm>
            <a:off x="4820108" y="5901044"/>
            <a:ext cx="6248400" cy="677108"/>
          </a:xfrm>
          <a:prstGeom prst="rect">
            <a:avLst/>
          </a:prstGeom>
          <a:noFill/>
          <a:ln>
            <a:solidFill>
              <a:schemeClr val="accent1"/>
            </a:solidFill>
          </a:ln>
        </p:spPr>
        <p:txBody>
          <a:bodyPr wrap="square" rtlCol="0">
            <a:spAutoFit/>
          </a:bodyPr>
          <a:lstStyle/>
          <a:p>
            <a:r>
              <a:rPr lang="zh-CN" altLang="en-US" dirty="0">
                <a:latin typeface="微软雅黑" panose="020B0503020204020204" pitchFamily="34" charset="-122"/>
                <a:ea typeface="微软雅黑" panose="020B0503020204020204" pitchFamily="34" charset="-122"/>
              </a:rPr>
              <a:t>地图</a:t>
            </a:r>
            <a:r>
              <a:rPr lang="en-US" altLang="zh-CN" dirty="0">
                <a:latin typeface="微软雅黑" panose="020B0503020204020204" pitchFamily="34" charset="-122"/>
                <a:ea typeface="微软雅黑" panose="020B0503020204020204" pitchFamily="34" charset="-122"/>
              </a:rPr>
              <a:t>JS API</a:t>
            </a:r>
            <a:r>
              <a:rPr lang="zh-CN" altLang="en-US" dirty="0">
                <a:latin typeface="微软雅黑" panose="020B0503020204020204" pitchFamily="34" charset="-122"/>
                <a:ea typeface="微软雅黑" panose="020B0503020204020204" pitchFamily="34" charset="-122"/>
              </a:rPr>
              <a:t>自带此地图缩放功能</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函数原型为：</a:t>
            </a:r>
            <a:r>
              <a:rPr lang="en-US" altLang="zh-CN" dirty="0" err="1">
                <a:latin typeface="微软雅黑" panose="020B0503020204020204" pitchFamily="34" charset="-122"/>
                <a:ea typeface="微软雅黑" panose="020B0503020204020204" pitchFamily="34" charset="-122"/>
              </a:rPr>
              <a:t>opts.zoomEnable</a:t>
            </a:r>
            <a:r>
              <a:rPr lang="en-US" altLang="zh-CN" dirty="0">
                <a:latin typeface="微软雅黑" panose="020B0503020204020204" pitchFamily="34" charset="-122"/>
                <a:ea typeface="微软雅黑" panose="020B0503020204020204" pitchFamily="34" charset="-122"/>
              </a:rPr>
              <a:t> Boolean (default true)</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61231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5654C8F-9934-0AB2-8260-082F1A83A4FA}"/>
              </a:ext>
            </a:extLst>
          </p:cNvPr>
          <p:cNvCxnSpPr/>
          <p:nvPr/>
        </p:nvCxnSpPr>
        <p:spPr>
          <a:xfrm>
            <a:off x="425752" y="1413863"/>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AE5CA44-C262-83FA-8445-B5FC2DE4F9FA}"/>
              </a:ext>
            </a:extLst>
          </p:cNvPr>
          <p:cNvSpPr txBox="1"/>
          <p:nvPr/>
        </p:nvSpPr>
        <p:spPr>
          <a:xfrm>
            <a:off x="296435" y="1016043"/>
            <a:ext cx="2658634" cy="373930"/>
          </a:xfrm>
          <a:prstGeom prst="rect">
            <a:avLst/>
          </a:prstGeom>
          <a:noFill/>
        </p:spPr>
        <p:txBody>
          <a:bodyPr wrap="square" lIns="0" tIns="47997" rIns="0" bIns="47997" rtlCol="0">
            <a:spAutoFit/>
          </a:bodyPr>
          <a:lstStyle/>
          <a:p>
            <a:pPr algn="ct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3.4.3 </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代码一览</a:t>
            </a:r>
          </a:p>
        </p:txBody>
      </p:sp>
      <p:sp>
        <p:nvSpPr>
          <p:cNvPr id="5" name="文本框 4">
            <a:extLst>
              <a:ext uri="{FF2B5EF4-FFF2-40B4-BE49-F238E27FC236}">
                <a16:creationId xmlns:a16="http://schemas.microsoft.com/office/drawing/2014/main" id="{0C96D6A3-8D0F-4F3D-A917-9243921326D2}"/>
              </a:ext>
            </a:extLst>
          </p:cNvPr>
          <p:cNvSpPr txBox="1"/>
          <p:nvPr/>
        </p:nvSpPr>
        <p:spPr>
          <a:xfrm>
            <a:off x="168577" y="1490008"/>
            <a:ext cx="8362950" cy="1938992"/>
          </a:xfrm>
          <a:prstGeom prst="rect">
            <a:avLst/>
          </a:prstGeom>
          <a:solidFill>
            <a:schemeClr val="tx1"/>
          </a:solidFill>
        </p:spPr>
        <p:txBody>
          <a:bodyPr wrap="square" rtlCol="0">
            <a:spAutoFit/>
          </a:bodyPr>
          <a:lstStyle/>
          <a:p>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div</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class</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"input-card"</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h4</a:t>
            </a:r>
            <a:r>
              <a:rPr lang="en-US" altLang="zh-CN" sz="1200" dirty="0">
                <a:solidFill>
                  <a:srgbClr val="808080"/>
                </a:solidFill>
                <a:latin typeface="微软雅黑" panose="020B0503020204020204" pitchFamily="34" charset="-122"/>
                <a:ea typeface="微软雅黑" panose="020B0503020204020204" pitchFamily="34" charset="-122"/>
              </a:rPr>
              <a:t>&gt;</a:t>
            </a:r>
            <a:r>
              <a:rPr lang="zh-CN" altLang="en-US" sz="1200" dirty="0">
                <a:solidFill>
                  <a:srgbClr val="CCCCCC"/>
                </a:solidFill>
                <a:latin typeface="微软雅黑" panose="020B0503020204020204" pitchFamily="34" charset="-122"/>
                <a:ea typeface="微软雅黑" panose="020B0503020204020204" pitchFamily="34" charset="-122"/>
              </a:rPr>
              <a:t>选择轨迹显示方案</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h4</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div</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class</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"input-item"</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6A9955"/>
                </a:solidFill>
                <a:latin typeface="微软雅黑" panose="020B0503020204020204" pitchFamily="34" charset="-122"/>
                <a:ea typeface="微软雅黑" panose="020B0503020204020204" pitchFamily="34" charset="-122"/>
              </a:rPr>
              <a:t>&lt;!-- </a:t>
            </a:r>
            <a:r>
              <a:rPr lang="zh-CN" altLang="en-US" sz="1200" dirty="0">
                <a:solidFill>
                  <a:srgbClr val="6A9955"/>
                </a:solidFill>
                <a:latin typeface="微软雅黑" panose="020B0503020204020204" pitchFamily="34" charset="-122"/>
                <a:ea typeface="微软雅黑" panose="020B0503020204020204" pitchFamily="34" charset="-122"/>
              </a:rPr>
              <a:t>显示所有车辆轨迹点 </a:t>
            </a:r>
            <a:r>
              <a:rPr lang="en-US" altLang="zh-CN" sz="1200" dirty="0">
                <a:solidFill>
                  <a:srgbClr val="6A9955"/>
                </a:solidFill>
                <a:latin typeface="微软雅黑" panose="020B0503020204020204" pitchFamily="34" charset="-122"/>
                <a:ea typeface="微软雅黑" panose="020B0503020204020204" pitchFamily="34" charset="-122"/>
              </a:rPr>
              <a:t>--&gt;</a:t>
            </a:r>
            <a:endParaRPr lang="zh-CN" altLang="en-US" sz="1200" dirty="0">
              <a:solidFill>
                <a:srgbClr val="CCCCCC"/>
              </a:solidFill>
              <a:latin typeface="微软雅黑" panose="020B0503020204020204" pitchFamily="34" charset="-122"/>
              <a:ea typeface="微软雅黑" panose="020B0503020204020204" pitchFamily="34" charset="-122"/>
            </a:endParaRPr>
          </a:p>
          <a:p>
            <a:r>
              <a:rPr lang="zh-CN" altLang="en-US"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input</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type</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"button"</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class</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CE9178"/>
                </a:solidFill>
                <a:latin typeface="微软雅黑" panose="020B0503020204020204" pitchFamily="34" charset="-122"/>
                <a:ea typeface="微软雅黑" panose="020B0503020204020204" pitchFamily="34" charset="-122"/>
              </a:rPr>
              <a:t>btn</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value</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E9178"/>
                </a:solidFill>
                <a:latin typeface="微软雅黑" panose="020B0503020204020204" pitchFamily="34" charset="-122"/>
                <a:ea typeface="微软雅黑" panose="020B0503020204020204" pitchFamily="34" charset="-122"/>
              </a:rPr>
              <a:t>显示所有车辆坐标</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onclick</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DCDCAA"/>
                </a:solidFill>
                <a:latin typeface="微软雅黑" panose="020B0503020204020204" pitchFamily="34" charset="-122"/>
                <a:ea typeface="微软雅黑" panose="020B0503020204020204" pitchFamily="34" charset="-122"/>
              </a:rPr>
              <a:t>showmark</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B5CEA8"/>
                </a:solidFill>
                <a:latin typeface="微软雅黑" panose="020B0503020204020204" pitchFamily="34" charset="-122"/>
                <a:ea typeface="微软雅黑" panose="020B0503020204020204" pitchFamily="34" charset="-122"/>
              </a:rPr>
              <a:t>0</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808080"/>
                </a:solidFill>
                <a:latin typeface="微软雅黑" panose="020B0503020204020204" pitchFamily="34" charset="-122"/>
                <a:ea typeface="微软雅黑" panose="020B0503020204020204" pitchFamily="34" charset="-122"/>
              </a:rPr>
              <a:t>/&gt;</a:t>
            </a:r>
            <a:r>
              <a:rPr lang="en-US" altLang="zh-CN" sz="1200" dirty="0">
                <a:solidFill>
                  <a:srgbClr val="CCCCCC"/>
                </a:solidFill>
                <a:latin typeface="微软雅黑" panose="020B0503020204020204" pitchFamily="34" charset="-122"/>
                <a:ea typeface="微软雅黑" panose="020B0503020204020204" pitchFamily="34" charset="-122"/>
              </a:rPr>
              <a:t>   </a:t>
            </a: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6A9955"/>
                </a:solidFill>
                <a:latin typeface="微软雅黑" panose="020B0503020204020204" pitchFamily="34" charset="-122"/>
                <a:ea typeface="微软雅黑" panose="020B0503020204020204" pitchFamily="34" charset="-122"/>
              </a:rPr>
              <a:t>&lt;!-- </a:t>
            </a:r>
            <a:r>
              <a:rPr lang="zh-CN" altLang="en-US" sz="1200" dirty="0">
                <a:solidFill>
                  <a:srgbClr val="6A9955"/>
                </a:solidFill>
                <a:latin typeface="微软雅黑" panose="020B0503020204020204" pitchFamily="34" charset="-122"/>
                <a:ea typeface="微软雅黑" panose="020B0503020204020204" pitchFamily="34" charset="-122"/>
              </a:rPr>
              <a:t>通过输入显示某部车辆轨迹点 </a:t>
            </a:r>
            <a:r>
              <a:rPr lang="en-US" altLang="zh-CN" sz="1200" dirty="0">
                <a:solidFill>
                  <a:srgbClr val="6A9955"/>
                </a:solidFill>
                <a:latin typeface="微软雅黑" panose="020B0503020204020204" pitchFamily="34" charset="-122"/>
                <a:ea typeface="微软雅黑" panose="020B0503020204020204" pitchFamily="34" charset="-122"/>
              </a:rPr>
              <a:t>--&gt;</a:t>
            </a:r>
            <a:endParaRPr lang="zh-CN" altLang="en-US" sz="1200" dirty="0">
              <a:solidFill>
                <a:srgbClr val="CCCCCC"/>
              </a:solidFill>
              <a:latin typeface="微软雅黑" panose="020B0503020204020204" pitchFamily="34" charset="-122"/>
              <a:ea typeface="微软雅黑" panose="020B0503020204020204" pitchFamily="34" charset="-122"/>
            </a:endParaRPr>
          </a:p>
          <a:p>
            <a:r>
              <a:rPr lang="zh-CN" altLang="en-US"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input</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type</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"number"</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id</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CE9178"/>
                </a:solidFill>
                <a:latin typeface="微软雅黑" panose="020B0503020204020204" pitchFamily="34" charset="-122"/>
                <a:ea typeface="微软雅黑" panose="020B0503020204020204" pitchFamily="34" charset="-122"/>
              </a:rPr>
              <a:t>taxiIndex</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button</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onclick</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DCDCAA"/>
                </a:solidFill>
                <a:latin typeface="微软雅黑" panose="020B0503020204020204" pitchFamily="34" charset="-122"/>
                <a:ea typeface="微软雅黑" panose="020B0503020204020204" pitchFamily="34" charset="-122"/>
              </a:rPr>
              <a:t>showmark</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9CDCFE"/>
                </a:solidFill>
                <a:latin typeface="微软雅黑" panose="020B0503020204020204" pitchFamily="34" charset="-122"/>
                <a:ea typeface="微软雅黑" panose="020B0503020204020204" pitchFamily="34" charset="-122"/>
              </a:rPr>
              <a:t>document</a:t>
            </a:r>
            <a:r>
              <a:rPr lang="en-US" altLang="zh-CN" sz="1200" dirty="0" err="1">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DCDCAA"/>
                </a:solidFill>
                <a:latin typeface="微软雅黑" panose="020B0503020204020204" pitchFamily="34" charset="-122"/>
                <a:ea typeface="微软雅黑" panose="020B0503020204020204" pitchFamily="34" charset="-122"/>
              </a:rPr>
              <a:t>getElementById</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CE9178"/>
                </a:solidFill>
                <a:latin typeface="微软雅黑" panose="020B0503020204020204" pitchFamily="34" charset="-122"/>
                <a:ea typeface="微软雅黑" panose="020B0503020204020204" pitchFamily="34" charset="-122"/>
              </a:rPr>
              <a:t>taxiIndex</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9CDCFE"/>
                </a:solidFill>
                <a:latin typeface="微软雅黑" panose="020B0503020204020204" pitchFamily="34" charset="-122"/>
                <a:ea typeface="微软雅黑" panose="020B0503020204020204" pitchFamily="34" charset="-122"/>
              </a:rPr>
              <a:t>value</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808080"/>
                </a:solidFill>
                <a:latin typeface="微软雅黑" panose="020B0503020204020204" pitchFamily="34" charset="-122"/>
                <a:ea typeface="微软雅黑" panose="020B0503020204020204" pitchFamily="34" charset="-122"/>
              </a:rPr>
              <a:t>&gt;</a:t>
            </a:r>
            <a:r>
              <a:rPr lang="zh-CN" altLang="en-US" sz="1200" dirty="0">
                <a:solidFill>
                  <a:srgbClr val="CCCCCC"/>
                </a:solidFill>
                <a:latin typeface="微软雅黑" panose="020B0503020204020204" pitchFamily="34" charset="-122"/>
                <a:ea typeface="微软雅黑" panose="020B0503020204020204" pitchFamily="34" charset="-122"/>
              </a:rPr>
              <a:t>显示该车坐标</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button</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div</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div</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4BA91F1-7980-432D-BD3A-36829DEB69E3}"/>
              </a:ext>
            </a:extLst>
          </p:cNvPr>
          <p:cNvPicPr>
            <a:picLocks noChangeAspect="1"/>
          </p:cNvPicPr>
          <p:nvPr/>
        </p:nvPicPr>
        <p:blipFill>
          <a:blip r:embed="rId2"/>
          <a:stretch>
            <a:fillRect/>
          </a:stretch>
        </p:blipFill>
        <p:spPr>
          <a:xfrm>
            <a:off x="8665503" y="2089220"/>
            <a:ext cx="3357919" cy="1225609"/>
          </a:xfrm>
          <a:prstGeom prst="rect">
            <a:avLst/>
          </a:prstGeom>
        </p:spPr>
      </p:pic>
      <p:sp>
        <p:nvSpPr>
          <p:cNvPr id="7" name="文本框 6">
            <a:extLst>
              <a:ext uri="{FF2B5EF4-FFF2-40B4-BE49-F238E27FC236}">
                <a16:creationId xmlns:a16="http://schemas.microsoft.com/office/drawing/2014/main" id="{7366FAB0-6E25-45B9-9CCE-8313EB36A432}"/>
              </a:ext>
            </a:extLst>
          </p:cNvPr>
          <p:cNvSpPr txBox="1"/>
          <p:nvPr/>
        </p:nvSpPr>
        <p:spPr>
          <a:xfrm>
            <a:off x="8791575" y="1581150"/>
            <a:ext cx="704850" cy="38472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效果：</a:t>
            </a:r>
          </a:p>
        </p:txBody>
      </p:sp>
      <p:sp>
        <p:nvSpPr>
          <p:cNvPr id="8" name="文本框 7">
            <a:extLst>
              <a:ext uri="{FF2B5EF4-FFF2-40B4-BE49-F238E27FC236}">
                <a16:creationId xmlns:a16="http://schemas.microsoft.com/office/drawing/2014/main" id="{55A2E9BD-2A6C-4214-9B34-25F4DAC1D24A}"/>
              </a:ext>
            </a:extLst>
          </p:cNvPr>
          <p:cNvSpPr txBox="1"/>
          <p:nvPr/>
        </p:nvSpPr>
        <p:spPr>
          <a:xfrm>
            <a:off x="168577" y="3874477"/>
            <a:ext cx="4314825" cy="1631216"/>
          </a:xfrm>
          <a:prstGeom prst="rect">
            <a:avLst/>
          </a:prstGeom>
          <a:solidFill>
            <a:schemeClr val="tx1"/>
          </a:solidFill>
        </p:spPr>
        <p:txBody>
          <a:bodyPr wrap="square" rtlCol="0">
            <a:spAutoFit/>
          </a:bodyPr>
          <a:lstStyle/>
          <a:p>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600" dirty="0">
                <a:solidFill>
                  <a:srgbClr val="FFFF00"/>
                </a:solidFill>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点击“显示所有车辆轨迹”，传值为</a:t>
            </a:r>
            <a:r>
              <a:rPr lang="en-US" altLang="zh-CN" sz="1600" dirty="0">
                <a:solidFill>
                  <a:srgbClr val="FFFF00"/>
                </a:solidFill>
                <a:latin typeface="微软雅黑" panose="020B0503020204020204" pitchFamily="34" charset="-122"/>
                <a:ea typeface="微软雅黑" panose="020B0503020204020204" pitchFamily="34" charset="-122"/>
              </a:rPr>
              <a:t>0</a:t>
            </a:r>
            <a:r>
              <a:rPr lang="zh-CN" altLang="en-US" sz="1600" dirty="0">
                <a:solidFill>
                  <a:srgbClr val="FFFF00"/>
                </a:solidFill>
                <a:latin typeface="微软雅黑" panose="020B0503020204020204" pitchFamily="34" charset="-122"/>
                <a:ea typeface="微软雅黑" panose="020B0503020204020204" pitchFamily="34" charset="-122"/>
              </a:rPr>
              <a:t>：</a:t>
            </a:r>
          </a:p>
          <a:p>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C586C0"/>
                </a:solidFill>
                <a:latin typeface="微软雅黑" panose="020B0503020204020204" pitchFamily="34" charset="-122"/>
                <a:ea typeface="微软雅黑" panose="020B0503020204020204" pitchFamily="34" charset="-122"/>
              </a:rPr>
              <a:t>if</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9CDCFE"/>
                </a:solidFill>
                <a:latin typeface="微软雅黑" panose="020B0503020204020204" pitchFamily="34" charset="-122"/>
                <a:ea typeface="微软雅黑" panose="020B0503020204020204" pitchFamily="34" charset="-122"/>
              </a:rPr>
              <a:t>number</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B5CEA8"/>
                </a:solidFill>
                <a:latin typeface="微软雅黑" panose="020B0503020204020204" pitchFamily="34" charset="-122"/>
                <a:ea typeface="微软雅黑" panose="020B0503020204020204" pitchFamily="34" charset="-122"/>
              </a:rPr>
              <a:t>0</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C586C0"/>
                </a:solidFill>
                <a:latin typeface="微软雅黑" panose="020B0503020204020204" pitchFamily="34" charset="-122"/>
                <a:ea typeface="微软雅黑" panose="020B0503020204020204" pitchFamily="34" charset="-122"/>
              </a:rPr>
              <a:t>for</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569CD6"/>
                </a:solidFill>
                <a:latin typeface="微软雅黑" panose="020B0503020204020204" pitchFamily="34" charset="-122"/>
                <a:ea typeface="微软雅黑" panose="020B0503020204020204" pitchFamily="34" charset="-122"/>
              </a:rPr>
              <a:t>var</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9CDCFE"/>
                </a:solidFill>
                <a:latin typeface="微软雅黑" panose="020B0503020204020204" pitchFamily="34" charset="-122"/>
                <a:ea typeface="微软雅黑" panose="020B0503020204020204" pitchFamily="34" charset="-122"/>
              </a:rPr>
              <a:t>i</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B5CEA8"/>
                </a:solidFill>
                <a:latin typeface="微软雅黑" panose="020B0503020204020204" pitchFamily="34" charset="-122"/>
                <a:ea typeface="微软雅黑" panose="020B0503020204020204" pitchFamily="34" charset="-122"/>
              </a:rPr>
              <a:t>1</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9CDCFE"/>
                </a:solidFill>
                <a:latin typeface="微软雅黑" panose="020B0503020204020204" pitchFamily="34" charset="-122"/>
                <a:ea typeface="微软雅黑" panose="020B0503020204020204" pitchFamily="34" charset="-122"/>
              </a:rPr>
              <a:t>i</a:t>
            </a:r>
            <a:r>
              <a:rPr lang="en-US" altLang="zh-CN" sz="1200" dirty="0">
                <a:solidFill>
                  <a:srgbClr val="D4D4D4"/>
                </a:solidFill>
                <a:latin typeface="微软雅黑" panose="020B0503020204020204" pitchFamily="34" charset="-122"/>
                <a:ea typeface="微软雅黑" panose="020B0503020204020204" pitchFamily="34" charset="-122"/>
              </a:rPr>
              <a:t>&lt;=</a:t>
            </a:r>
            <a:r>
              <a:rPr lang="en-US" altLang="zh-CN" sz="1200" dirty="0">
                <a:solidFill>
                  <a:srgbClr val="B5CEA8"/>
                </a:solidFill>
                <a:latin typeface="微软雅黑" panose="020B0503020204020204" pitchFamily="34" charset="-122"/>
                <a:ea typeface="微软雅黑" panose="020B0503020204020204" pitchFamily="34" charset="-122"/>
              </a:rPr>
              <a:t>10357</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9CDCFE"/>
                </a:solidFill>
                <a:latin typeface="微软雅黑" panose="020B0503020204020204" pitchFamily="34" charset="-122"/>
                <a:ea typeface="微软雅黑" panose="020B0503020204020204" pitchFamily="34" charset="-122"/>
              </a:rPr>
              <a:t>i</a:t>
            </a:r>
            <a:r>
              <a:rPr lang="en-US" altLang="zh-CN" sz="1200" dirty="0">
                <a:solidFill>
                  <a:srgbClr val="D4D4D4"/>
                </a:solidFill>
                <a:latin typeface="微软雅黑" panose="020B0503020204020204" pitchFamily="34" charset="-122"/>
                <a:ea typeface="微软雅黑" panose="020B0503020204020204" pitchFamily="34" charset="-122"/>
              </a:rPr>
              <a:t>++){   </a:t>
            </a:r>
          </a:p>
          <a:p>
            <a:r>
              <a:rPr lang="en-US" altLang="zh-CN" sz="1200" dirty="0">
                <a:solidFill>
                  <a:srgbClr val="6A9955"/>
                </a:solidFill>
                <a:latin typeface="微软雅黑" panose="020B0503020204020204" pitchFamily="34" charset="-122"/>
                <a:ea typeface="微软雅黑" panose="020B0503020204020204" pitchFamily="34" charset="-122"/>
              </a:rPr>
              <a:t>    //</a:t>
            </a:r>
            <a:r>
              <a:rPr lang="zh-CN" altLang="en-US" sz="1200" dirty="0">
                <a:solidFill>
                  <a:srgbClr val="6A9955"/>
                </a:solidFill>
                <a:latin typeface="微软雅黑" panose="020B0503020204020204" pitchFamily="34" charset="-122"/>
                <a:ea typeface="微软雅黑" panose="020B0503020204020204" pitchFamily="34" charset="-122"/>
              </a:rPr>
              <a:t>字符拼接获取文件路径</a:t>
            </a:r>
            <a:r>
              <a:rPr lang="en-US" altLang="zh-CN" sz="1200" dirty="0">
                <a:solidFill>
                  <a:srgbClr val="D4D4D4"/>
                </a:solidFill>
                <a:latin typeface="微软雅黑" panose="020B0503020204020204" pitchFamily="34" charset="-122"/>
                <a:ea typeface="微软雅黑" panose="020B0503020204020204" pitchFamily="34" charset="-122"/>
              </a:rPr>
              <a:t> </a:t>
            </a:r>
          </a:p>
          <a:p>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const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4FC1FF"/>
                </a:solidFill>
                <a:latin typeface="微软雅黑" panose="020B0503020204020204" pitchFamily="34" charset="-122"/>
                <a:ea typeface="微软雅黑" panose="020B0503020204020204" pitchFamily="34" charset="-122"/>
              </a:rPr>
              <a:t>filePath</a:t>
            </a:r>
            <a:r>
              <a:rPr lang="en-US" altLang="zh-CN" sz="1200" dirty="0">
                <a:solidFill>
                  <a:srgbClr val="D4D4D4"/>
                </a:solidFill>
                <a:latin typeface="微软雅黑" panose="020B0503020204020204" pitchFamily="34" charset="-122"/>
                <a:ea typeface="微软雅黑" panose="020B0503020204020204" pitchFamily="34" charset="-122"/>
              </a:rPr>
              <a:t> = </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E9178"/>
                </a:solidFill>
                <a:latin typeface="微软雅黑" panose="020B0503020204020204" pitchFamily="34" charset="-122"/>
                <a:ea typeface="微软雅黑" panose="020B0503020204020204" pitchFamily="34" charset="-122"/>
              </a:rPr>
              <a:t>可视化</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E9178"/>
                </a:solidFill>
                <a:latin typeface="微软雅黑" panose="020B0503020204020204" pitchFamily="34" charset="-122"/>
                <a:ea typeface="微软雅黑" panose="020B0503020204020204" pitchFamily="34" charset="-122"/>
              </a:rPr>
              <a:t>高德</a:t>
            </a:r>
            <a:r>
              <a:rPr lang="en-US" altLang="zh-CN" sz="1200" dirty="0">
                <a:solidFill>
                  <a:srgbClr val="CE9178"/>
                </a:solidFill>
                <a:latin typeface="微软雅黑" panose="020B0503020204020204" pitchFamily="34" charset="-122"/>
                <a:ea typeface="微软雅黑" panose="020B0503020204020204" pitchFamily="34" charset="-122"/>
              </a:rPr>
              <a:t>API/</a:t>
            </a:r>
            <a:r>
              <a:rPr lang="en-US" altLang="zh-CN" sz="1200" dirty="0" err="1">
                <a:solidFill>
                  <a:srgbClr val="CE9178"/>
                </a:solidFill>
                <a:latin typeface="微软雅黑" panose="020B0503020204020204" pitchFamily="34" charset="-122"/>
                <a:ea typeface="微软雅黑" panose="020B0503020204020204" pitchFamily="34" charset="-122"/>
              </a:rPr>
              <a:t>taxibase</a:t>
            </a:r>
            <a:r>
              <a:rPr lang="en-US" altLang="zh-CN" sz="1200" dirty="0">
                <a:solidFill>
                  <a:srgbClr val="CE9178"/>
                </a:solidFill>
                <a:latin typeface="微软雅黑" panose="020B0503020204020204" pitchFamily="34" charset="-122"/>
                <a:ea typeface="微软雅黑" panose="020B0503020204020204" pitchFamily="34" charset="-122"/>
              </a:rPr>
              <a:t>/taxi</a:t>
            </a:r>
            <a:r>
              <a:rPr lang="en-US" altLang="zh-CN" sz="1200" dirty="0">
                <a:solidFill>
                  <a:srgbClr val="569CD6"/>
                </a:solidFill>
                <a:latin typeface="微软雅黑" panose="020B0503020204020204" pitchFamily="34" charset="-122"/>
                <a:ea typeface="微软雅黑" panose="020B0503020204020204" pitchFamily="34" charset="-122"/>
              </a:rPr>
              <a:t>${</a:t>
            </a:r>
            <a:r>
              <a:rPr lang="en-US" altLang="zh-CN" sz="1200" dirty="0" err="1">
                <a:solidFill>
                  <a:srgbClr val="9CDCFE"/>
                </a:solidFill>
                <a:latin typeface="微软雅黑" panose="020B0503020204020204" pitchFamily="34" charset="-122"/>
                <a:ea typeface="微软雅黑" panose="020B0503020204020204" pitchFamily="34" charset="-122"/>
              </a:rPr>
              <a:t>i</a:t>
            </a:r>
            <a:r>
              <a:rPr lang="en-US" altLang="zh-CN" sz="1200" dirty="0">
                <a:solidFill>
                  <a:srgbClr val="569CD6"/>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.txt`</a:t>
            </a:r>
            <a:r>
              <a:rPr lang="en-US" altLang="zh-CN" sz="1200" dirty="0">
                <a:solidFill>
                  <a:srgbClr val="D4D4D4"/>
                </a:solidFill>
                <a:latin typeface="微软雅黑" panose="020B0503020204020204" pitchFamily="34" charset="-122"/>
                <a:ea typeface="微软雅黑" panose="020B0503020204020204" pitchFamily="34" charset="-122"/>
              </a:rPr>
              <a:t>; </a:t>
            </a: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DCDCAA"/>
                </a:solidFill>
                <a:latin typeface="微软雅黑" panose="020B0503020204020204" pitchFamily="34" charset="-122"/>
                <a:ea typeface="微软雅黑" panose="020B0503020204020204" pitchFamily="34" charset="-122"/>
              </a:rPr>
              <a:t>loadScript</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err="1">
                <a:solidFill>
                  <a:srgbClr val="4FC1FF"/>
                </a:solidFill>
                <a:latin typeface="微软雅黑" panose="020B0503020204020204" pitchFamily="34" charset="-122"/>
                <a:ea typeface="微软雅黑" panose="020B0503020204020204" pitchFamily="34" charset="-122"/>
              </a:rPr>
              <a:t>filePath</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function</a:t>
            </a:r>
            <a:r>
              <a:rPr lang="en-US" altLang="zh-CN" sz="1200" dirty="0">
                <a:solidFill>
                  <a:srgbClr val="D4D4D4"/>
                </a:solidFill>
                <a:latin typeface="微软雅黑" panose="020B0503020204020204" pitchFamily="34" charset="-122"/>
                <a:ea typeface="微软雅黑" panose="020B0503020204020204" pitchFamily="34" charset="-122"/>
              </a:rPr>
              <a:t>() {</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const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4FC1FF"/>
                </a:solidFill>
                <a:latin typeface="微软雅黑" panose="020B0503020204020204" pitchFamily="34" charset="-122"/>
                <a:ea typeface="微软雅黑" panose="020B0503020204020204" pitchFamily="34" charset="-122"/>
              </a:rPr>
              <a:t>taxis</a:t>
            </a:r>
            <a:r>
              <a:rPr lang="en-US" altLang="zh-CN" sz="1200" dirty="0">
                <a:solidFill>
                  <a:srgbClr val="D4D4D4"/>
                </a:solidFill>
                <a:latin typeface="微软雅黑" panose="020B0503020204020204" pitchFamily="34" charset="-122"/>
                <a:ea typeface="微软雅黑" panose="020B0503020204020204" pitchFamily="34" charset="-122"/>
              </a:rPr>
              <a:t> = </a:t>
            </a:r>
            <a:r>
              <a:rPr lang="en-US" altLang="zh-CN" sz="1200" dirty="0" err="1">
                <a:solidFill>
                  <a:srgbClr val="9CDCFE"/>
                </a:solidFill>
                <a:latin typeface="微软雅黑" panose="020B0503020204020204" pitchFamily="34" charset="-122"/>
                <a:ea typeface="微软雅黑" panose="020B0503020204020204" pitchFamily="34" charset="-122"/>
              </a:rPr>
              <a:t>window</a:t>
            </a:r>
            <a:r>
              <a:rPr lang="en-US" altLang="zh-CN" sz="1200" dirty="0" err="1">
                <a:solidFill>
                  <a:srgbClr val="D4D4D4"/>
                </a:solidFill>
                <a:latin typeface="微软雅黑" panose="020B0503020204020204" pitchFamily="34" charset="-122"/>
                <a:ea typeface="微软雅黑" panose="020B0503020204020204" pitchFamily="34" charset="-122"/>
              </a:rPr>
              <a:t>.</a:t>
            </a:r>
            <a:r>
              <a:rPr lang="en-US" altLang="zh-CN" sz="1200" dirty="0" err="1">
                <a:solidFill>
                  <a:srgbClr val="9CDCFE"/>
                </a:solidFill>
                <a:latin typeface="微软雅黑" panose="020B0503020204020204" pitchFamily="34" charset="-122"/>
                <a:ea typeface="微软雅黑" panose="020B0503020204020204" pitchFamily="34" charset="-122"/>
              </a:rPr>
              <a:t>taxis</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6A9955"/>
                </a:solidFill>
                <a:latin typeface="微软雅黑" panose="020B0503020204020204" pitchFamily="34" charset="-122"/>
                <a:ea typeface="微软雅黑" panose="020B0503020204020204" pitchFamily="34" charset="-122"/>
              </a:rPr>
              <a:t>//</a:t>
            </a:r>
            <a:r>
              <a:rPr lang="zh-CN" altLang="en-US" sz="1200" dirty="0">
                <a:solidFill>
                  <a:srgbClr val="6A9955"/>
                </a:solidFill>
                <a:latin typeface="微软雅黑" panose="020B0503020204020204" pitchFamily="34" charset="-122"/>
                <a:ea typeface="微软雅黑" panose="020B0503020204020204" pitchFamily="34" charset="-122"/>
              </a:rPr>
              <a:t>获取到在</a:t>
            </a:r>
            <a:r>
              <a:rPr lang="en-US" altLang="zh-CN" sz="1200" dirty="0">
                <a:solidFill>
                  <a:srgbClr val="6A9955"/>
                </a:solidFill>
                <a:latin typeface="微软雅黑" panose="020B0503020204020204" pitchFamily="34" charset="-122"/>
                <a:ea typeface="微软雅黑" panose="020B0503020204020204" pitchFamily="34" charset="-122"/>
              </a:rPr>
              <a:t>.txt</a:t>
            </a:r>
            <a:r>
              <a:rPr lang="zh-CN" altLang="en-US" sz="1200" dirty="0">
                <a:solidFill>
                  <a:srgbClr val="6A9955"/>
                </a:solidFill>
                <a:latin typeface="微软雅黑" panose="020B0503020204020204" pitchFamily="34" charset="-122"/>
                <a:ea typeface="微软雅黑" panose="020B0503020204020204" pitchFamily="34" charset="-122"/>
              </a:rPr>
              <a:t>中定义的</a:t>
            </a:r>
            <a:r>
              <a:rPr lang="en-US" altLang="zh-CN" sz="1200" dirty="0">
                <a:solidFill>
                  <a:srgbClr val="6A9955"/>
                </a:solidFill>
                <a:latin typeface="微软雅黑" panose="020B0503020204020204" pitchFamily="34" charset="-122"/>
                <a:ea typeface="微软雅黑" panose="020B0503020204020204" pitchFamily="34" charset="-122"/>
              </a:rPr>
              <a:t>taxis</a:t>
            </a:r>
            <a:r>
              <a:rPr lang="zh-CN" altLang="en-US" sz="1200" dirty="0">
                <a:solidFill>
                  <a:srgbClr val="6A9955"/>
                </a:solidFill>
                <a:latin typeface="微软雅黑" panose="020B0503020204020204" pitchFamily="34" charset="-122"/>
                <a:ea typeface="微软雅黑" panose="020B0503020204020204" pitchFamily="34" charset="-122"/>
              </a:rPr>
              <a:t>变量</a:t>
            </a:r>
            <a:endParaRPr lang="zh-CN" altLang="en-US" sz="1200" dirty="0">
              <a:solidFill>
                <a:srgbClr val="CCCCCC"/>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BED7577-53B0-4643-A806-4576C0B103AF}"/>
              </a:ext>
            </a:extLst>
          </p:cNvPr>
          <p:cNvSpPr txBox="1"/>
          <p:nvPr/>
        </p:nvSpPr>
        <p:spPr>
          <a:xfrm>
            <a:off x="4991100" y="3874477"/>
            <a:ext cx="4733925" cy="2369880"/>
          </a:xfrm>
          <a:prstGeom prst="rect">
            <a:avLst/>
          </a:prstGeom>
          <a:solidFill>
            <a:schemeClr val="tx1"/>
          </a:solidFill>
        </p:spPr>
        <p:txBody>
          <a:bodyPr wrap="square" rtlCol="0">
            <a:spAutoFit/>
          </a:bodyPr>
          <a:lstStyle/>
          <a:p>
            <a:r>
              <a:rPr lang="en-US" altLang="zh-CN" sz="1600" dirty="0">
                <a:solidFill>
                  <a:srgbClr val="FFFF00"/>
                </a:solidFill>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选择某一辆，传值为所选序号：</a:t>
            </a:r>
          </a:p>
          <a:p>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const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4FC1FF"/>
                </a:solidFill>
                <a:latin typeface="微软雅黑" panose="020B0503020204020204" pitchFamily="34" charset="-122"/>
                <a:ea typeface="微软雅黑" panose="020B0503020204020204" pitchFamily="34" charset="-122"/>
              </a:rPr>
              <a:t>filePath</a:t>
            </a:r>
            <a:r>
              <a:rPr lang="en-US" altLang="zh-CN" sz="1200" dirty="0">
                <a:solidFill>
                  <a:srgbClr val="D4D4D4"/>
                </a:solidFill>
                <a:latin typeface="微软雅黑" panose="020B0503020204020204" pitchFamily="34" charset="-122"/>
                <a:ea typeface="微软雅黑" panose="020B0503020204020204" pitchFamily="34" charset="-122"/>
              </a:rPr>
              <a:t> = </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E9178"/>
                </a:solidFill>
                <a:latin typeface="微软雅黑" panose="020B0503020204020204" pitchFamily="34" charset="-122"/>
                <a:ea typeface="微软雅黑" panose="020B0503020204020204" pitchFamily="34" charset="-122"/>
              </a:rPr>
              <a:t>可视化</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E9178"/>
                </a:solidFill>
                <a:latin typeface="微软雅黑" panose="020B0503020204020204" pitchFamily="34" charset="-122"/>
                <a:ea typeface="微软雅黑" panose="020B0503020204020204" pitchFamily="34" charset="-122"/>
              </a:rPr>
              <a:t>高德</a:t>
            </a:r>
            <a:r>
              <a:rPr lang="en-US" altLang="zh-CN" sz="1200" dirty="0">
                <a:solidFill>
                  <a:srgbClr val="CE9178"/>
                </a:solidFill>
                <a:latin typeface="微软雅黑" panose="020B0503020204020204" pitchFamily="34" charset="-122"/>
                <a:ea typeface="微软雅黑" panose="020B0503020204020204" pitchFamily="34" charset="-122"/>
              </a:rPr>
              <a:t>API/</a:t>
            </a:r>
            <a:r>
              <a:rPr lang="en-US" altLang="zh-CN" sz="1200" dirty="0" err="1">
                <a:solidFill>
                  <a:srgbClr val="CE9178"/>
                </a:solidFill>
                <a:latin typeface="微软雅黑" panose="020B0503020204020204" pitchFamily="34" charset="-122"/>
                <a:ea typeface="微软雅黑" panose="020B0503020204020204" pitchFamily="34" charset="-122"/>
              </a:rPr>
              <a:t>taxibase</a:t>
            </a:r>
            <a:r>
              <a:rPr lang="en-US" altLang="zh-CN" sz="1200" dirty="0">
                <a:solidFill>
                  <a:srgbClr val="CE9178"/>
                </a:solidFill>
                <a:latin typeface="微软雅黑" panose="020B0503020204020204" pitchFamily="34" charset="-122"/>
                <a:ea typeface="微软雅黑" panose="020B0503020204020204" pitchFamily="34" charset="-122"/>
              </a:rPr>
              <a:t>/taxi</a:t>
            </a:r>
            <a:r>
              <a:rPr lang="en-US" altLang="zh-CN" sz="1200" dirty="0">
                <a:solidFill>
                  <a:srgbClr val="569CD6"/>
                </a:solidFill>
                <a:latin typeface="微软雅黑" panose="020B0503020204020204" pitchFamily="34" charset="-122"/>
                <a:ea typeface="微软雅黑" panose="020B0503020204020204" pitchFamily="34" charset="-122"/>
              </a:rPr>
              <a:t>${</a:t>
            </a:r>
            <a:r>
              <a:rPr lang="en-US" altLang="zh-CN" sz="1200" dirty="0">
                <a:solidFill>
                  <a:srgbClr val="9CDCFE"/>
                </a:solidFill>
                <a:latin typeface="微软雅黑" panose="020B0503020204020204" pitchFamily="34" charset="-122"/>
                <a:ea typeface="微软雅黑" panose="020B0503020204020204" pitchFamily="34" charset="-122"/>
              </a:rPr>
              <a:t>number</a:t>
            </a:r>
            <a:r>
              <a:rPr lang="en-US" altLang="zh-CN" sz="1200" dirty="0">
                <a:solidFill>
                  <a:srgbClr val="569CD6"/>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.txt`</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DCDCAA"/>
                </a:solidFill>
                <a:latin typeface="微软雅黑" panose="020B0503020204020204" pitchFamily="34" charset="-122"/>
                <a:ea typeface="微软雅黑" panose="020B0503020204020204" pitchFamily="34" charset="-122"/>
              </a:rPr>
              <a:t>loadScript</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err="1">
                <a:solidFill>
                  <a:srgbClr val="4FC1FF"/>
                </a:solidFill>
                <a:latin typeface="微软雅黑" panose="020B0503020204020204" pitchFamily="34" charset="-122"/>
                <a:ea typeface="微软雅黑" panose="020B0503020204020204" pitchFamily="34" charset="-122"/>
              </a:rPr>
              <a:t>filePath</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function</a:t>
            </a:r>
            <a:r>
              <a:rPr lang="en-US" altLang="zh-CN" sz="1200" dirty="0">
                <a:solidFill>
                  <a:srgbClr val="D4D4D4"/>
                </a:solidFill>
                <a:latin typeface="微软雅黑" panose="020B0503020204020204" pitchFamily="34" charset="-122"/>
                <a:ea typeface="微软雅黑" panose="020B0503020204020204" pitchFamily="34" charset="-122"/>
              </a:rPr>
              <a:t>() {</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const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4FC1FF"/>
                </a:solidFill>
                <a:latin typeface="微软雅黑" panose="020B0503020204020204" pitchFamily="34" charset="-122"/>
                <a:ea typeface="微软雅黑" panose="020B0503020204020204" pitchFamily="34" charset="-122"/>
              </a:rPr>
              <a:t>taxis</a:t>
            </a:r>
            <a:r>
              <a:rPr lang="en-US" altLang="zh-CN" sz="1200" dirty="0">
                <a:solidFill>
                  <a:srgbClr val="D4D4D4"/>
                </a:solidFill>
                <a:latin typeface="微软雅黑" panose="020B0503020204020204" pitchFamily="34" charset="-122"/>
                <a:ea typeface="微软雅黑" panose="020B0503020204020204" pitchFamily="34" charset="-122"/>
              </a:rPr>
              <a:t> = </a:t>
            </a:r>
            <a:r>
              <a:rPr lang="en-US" altLang="zh-CN" sz="1200" dirty="0" err="1">
                <a:solidFill>
                  <a:srgbClr val="9CDCFE"/>
                </a:solidFill>
                <a:latin typeface="微软雅黑" panose="020B0503020204020204" pitchFamily="34" charset="-122"/>
                <a:ea typeface="微软雅黑" panose="020B0503020204020204" pitchFamily="34" charset="-122"/>
              </a:rPr>
              <a:t>window</a:t>
            </a:r>
            <a:r>
              <a:rPr lang="en-US" altLang="zh-CN" sz="1200" dirty="0" err="1">
                <a:solidFill>
                  <a:srgbClr val="D4D4D4"/>
                </a:solidFill>
                <a:latin typeface="微软雅黑" panose="020B0503020204020204" pitchFamily="34" charset="-122"/>
                <a:ea typeface="微软雅黑" panose="020B0503020204020204" pitchFamily="34" charset="-122"/>
              </a:rPr>
              <a:t>.</a:t>
            </a:r>
            <a:r>
              <a:rPr lang="en-US" altLang="zh-CN" sz="1200" dirty="0" err="1">
                <a:solidFill>
                  <a:srgbClr val="9CDCFE"/>
                </a:solidFill>
                <a:latin typeface="微软雅黑" panose="020B0503020204020204" pitchFamily="34" charset="-122"/>
                <a:ea typeface="微软雅黑" panose="020B0503020204020204" pitchFamily="34" charset="-122"/>
              </a:rPr>
              <a:t>taxis</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6A9955"/>
                </a:solidFill>
                <a:latin typeface="微软雅黑" panose="020B0503020204020204" pitchFamily="34" charset="-122"/>
                <a:ea typeface="微软雅黑" panose="020B0503020204020204" pitchFamily="34" charset="-122"/>
              </a:rPr>
              <a:t>//</a:t>
            </a:r>
            <a:r>
              <a:rPr lang="zh-CN" altLang="en-US" sz="1200" dirty="0">
                <a:solidFill>
                  <a:srgbClr val="6A9955"/>
                </a:solidFill>
                <a:latin typeface="微软雅黑" panose="020B0503020204020204" pitchFamily="34" charset="-122"/>
                <a:ea typeface="微软雅黑" panose="020B0503020204020204" pitchFamily="34" charset="-122"/>
              </a:rPr>
              <a:t>获取到在</a:t>
            </a:r>
            <a:r>
              <a:rPr lang="en-US" altLang="zh-CN" sz="1200" dirty="0">
                <a:solidFill>
                  <a:srgbClr val="6A9955"/>
                </a:solidFill>
                <a:latin typeface="微软雅黑" panose="020B0503020204020204" pitchFamily="34" charset="-122"/>
                <a:ea typeface="微软雅黑" panose="020B0503020204020204" pitchFamily="34" charset="-122"/>
              </a:rPr>
              <a:t>.txt</a:t>
            </a:r>
            <a:r>
              <a:rPr lang="zh-CN" altLang="en-US" sz="1200" dirty="0">
                <a:solidFill>
                  <a:srgbClr val="6A9955"/>
                </a:solidFill>
                <a:latin typeface="微软雅黑" panose="020B0503020204020204" pitchFamily="34" charset="-122"/>
                <a:ea typeface="微软雅黑" panose="020B0503020204020204" pitchFamily="34" charset="-122"/>
              </a:rPr>
              <a:t>中定义的</a:t>
            </a:r>
            <a:r>
              <a:rPr lang="en-US" altLang="zh-CN" sz="1200" dirty="0">
                <a:solidFill>
                  <a:srgbClr val="6A9955"/>
                </a:solidFill>
                <a:latin typeface="微软雅黑" panose="020B0503020204020204" pitchFamily="34" charset="-122"/>
                <a:ea typeface="微软雅黑" panose="020B0503020204020204" pitchFamily="34" charset="-122"/>
              </a:rPr>
              <a:t>taxis</a:t>
            </a:r>
            <a:r>
              <a:rPr lang="zh-CN" altLang="en-US" sz="1200" dirty="0">
                <a:solidFill>
                  <a:srgbClr val="6A9955"/>
                </a:solidFill>
                <a:latin typeface="微软雅黑" panose="020B0503020204020204" pitchFamily="34" charset="-122"/>
                <a:ea typeface="微软雅黑" panose="020B0503020204020204" pitchFamily="34" charset="-122"/>
              </a:rPr>
              <a:t>变量</a:t>
            </a:r>
            <a:endParaRPr lang="zh-CN" altLang="en-US" sz="1200" dirty="0">
              <a:solidFill>
                <a:srgbClr val="CCCCCC"/>
              </a:solidFill>
              <a:latin typeface="微软雅黑" panose="020B0503020204020204" pitchFamily="34" charset="-122"/>
              <a:ea typeface="微软雅黑" panose="020B0503020204020204" pitchFamily="34" charset="-122"/>
            </a:endParaRPr>
          </a:p>
          <a:p>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var</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mass</a:t>
            </a:r>
            <a:r>
              <a:rPr lang="en-US" altLang="zh-CN" sz="1200" dirty="0">
                <a:solidFill>
                  <a:srgbClr val="D4D4D4"/>
                </a:solidFill>
                <a:latin typeface="微软雅黑" panose="020B0503020204020204" pitchFamily="34" charset="-122"/>
                <a:ea typeface="微软雅黑" panose="020B0503020204020204" pitchFamily="34" charset="-122"/>
              </a:rPr>
              <a:t> = </a:t>
            </a:r>
            <a:r>
              <a:rPr lang="en-US" altLang="zh-CN" sz="1200" dirty="0">
                <a:solidFill>
                  <a:srgbClr val="569CD6"/>
                </a:solidFill>
                <a:latin typeface="微软雅黑" panose="020B0503020204020204" pitchFamily="34" charset="-122"/>
                <a:ea typeface="微软雅黑" panose="020B0503020204020204" pitchFamily="34" charset="-122"/>
              </a:rPr>
              <a:t>new</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9CDCFE"/>
                </a:solidFill>
                <a:latin typeface="微软雅黑" panose="020B0503020204020204" pitchFamily="34" charset="-122"/>
                <a:ea typeface="微软雅黑" panose="020B0503020204020204" pitchFamily="34" charset="-122"/>
              </a:rPr>
              <a:t>AMap</a:t>
            </a:r>
            <a:r>
              <a:rPr lang="en-US" altLang="zh-CN" sz="1200" dirty="0" err="1">
                <a:solidFill>
                  <a:srgbClr val="D4D4D4"/>
                </a:solidFill>
                <a:latin typeface="微软雅黑" panose="020B0503020204020204" pitchFamily="34" charset="-122"/>
                <a:ea typeface="微软雅黑" panose="020B0503020204020204" pitchFamily="34" charset="-122"/>
              </a:rPr>
              <a:t>.</a:t>
            </a:r>
            <a:r>
              <a:rPr lang="en-US" altLang="zh-CN" sz="1200" dirty="0" err="1">
                <a:solidFill>
                  <a:srgbClr val="DCDCAA"/>
                </a:solidFill>
                <a:latin typeface="微软雅黑" panose="020B0503020204020204" pitchFamily="34" charset="-122"/>
                <a:ea typeface="微软雅黑" panose="020B0503020204020204" pitchFamily="34" charset="-122"/>
              </a:rPr>
              <a:t>MassMarks</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4FC1FF"/>
                </a:solidFill>
                <a:latin typeface="微软雅黑" panose="020B0503020204020204" pitchFamily="34" charset="-122"/>
                <a:ea typeface="微软雅黑" panose="020B0503020204020204" pitchFamily="34" charset="-122"/>
              </a:rPr>
              <a:t>taxis</a:t>
            </a:r>
            <a:r>
              <a:rPr lang="en-US" altLang="zh-CN" sz="1200" dirty="0">
                <a:solidFill>
                  <a:srgbClr val="D4D4D4"/>
                </a:solidFill>
                <a:latin typeface="微软雅黑" panose="020B0503020204020204" pitchFamily="34" charset="-122"/>
                <a:ea typeface="微软雅黑" panose="020B0503020204020204" pitchFamily="34" charset="-122"/>
              </a:rPr>
              <a:t>, {</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opacity:</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B5CEA8"/>
                </a:solidFill>
                <a:latin typeface="微软雅黑" panose="020B0503020204020204" pitchFamily="34" charset="-122"/>
                <a:ea typeface="微软雅黑" panose="020B0503020204020204" pitchFamily="34" charset="-122"/>
              </a:rPr>
              <a:t>0.8</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9CDCFE"/>
                </a:solidFill>
                <a:latin typeface="微软雅黑" panose="020B0503020204020204" pitchFamily="34" charset="-122"/>
                <a:ea typeface="微软雅黑" panose="020B0503020204020204" pitchFamily="34" charset="-122"/>
              </a:rPr>
              <a:t>zIndex</a:t>
            </a:r>
            <a:r>
              <a:rPr lang="en-US" altLang="zh-CN" sz="1200" dirty="0">
                <a:solidFill>
                  <a:srgbClr val="9CDCFE"/>
                </a:solidFill>
                <a:latin typeface="微软雅黑" panose="020B0503020204020204" pitchFamily="34" charset="-122"/>
                <a:ea typeface="微软雅黑" panose="020B0503020204020204" pitchFamily="34" charset="-122"/>
              </a:rPr>
              <a: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B5CEA8"/>
                </a:solidFill>
                <a:latin typeface="微软雅黑" panose="020B0503020204020204" pitchFamily="34" charset="-122"/>
                <a:ea typeface="微软雅黑" panose="020B0503020204020204" pitchFamily="34" charset="-122"/>
              </a:rPr>
              <a:t>111</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cursor:</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CE9178"/>
                </a:solidFill>
                <a:latin typeface="微软雅黑" panose="020B0503020204020204" pitchFamily="34" charset="-122"/>
                <a:ea typeface="微软雅黑" panose="020B0503020204020204" pitchFamily="34" charset="-122"/>
              </a:rPr>
              <a:t>'pointer'</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9CDCFE"/>
                </a:solidFill>
                <a:latin typeface="微软雅黑" panose="020B0503020204020204" pitchFamily="34" charset="-122"/>
                <a:ea typeface="微软雅黑" panose="020B0503020204020204" pitchFamily="34" charset="-122"/>
              </a:rPr>
              <a:t>style:style</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B5CEA8"/>
                </a:solidFill>
                <a:latin typeface="微软雅黑" panose="020B0503020204020204" pitchFamily="34" charset="-122"/>
                <a:ea typeface="微软雅黑" panose="020B0503020204020204" pitchFamily="34" charset="-122"/>
              </a:rPr>
              <a:t>1</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endParaRPr lang="en-US" altLang="zh-CN" sz="1200" dirty="0">
              <a:solidFill>
                <a:srgbClr val="CCCCCC"/>
              </a:solidFill>
              <a:latin typeface="微软雅黑" panose="020B0503020204020204" pitchFamily="34" charset="-122"/>
              <a:ea typeface="微软雅黑" panose="020B0503020204020204" pitchFamily="34" charset="-122"/>
            </a:endParaRPr>
          </a:p>
          <a:p>
            <a:br>
              <a:rPr lang="en-US" altLang="zh-CN" sz="1200" dirty="0">
                <a:solidFill>
                  <a:srgbClr val="CCCCCC"/>
                </a:solidFill>
                <a:latin typeface="微软雅黑" panose="020B0503020204020204" pitchFamily="34" charset="-122"/>
                <a:ea typeface="微软雅黑" panose="020B0503020204020204" pitchFamily="34" charset="-122"/>
              </a:rPr>
            </a:br>
            <a:endParaRPr lang="en-US" altLang="zh-CN" sz="1200" dirty="0">
              <a:solidFill>
                <a:srgbClr val="CCCC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8606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209563" cy="46166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Part.04</a:t>
            </a:r>
          </a:p>
        </p:txBody>
      </p:sp>
      <p:sp>
        <p:nvSpPr>
          <p:cNvPr id="9" name="文本框 8"/>
          <p:cNvSpPr txBox="1"/>
          <p:nvPr/>
        </p:nvSpPr>
        <p:spPr>
          <a:xfrm>
            <a:off x="3327403" y="4789618"/>
            <a:ext cx="5537199" cy="705485"/>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创新点</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4750" y="1009145"/>
            <a:ext cx="9255563" cy="765468"/>
            <a:chOff x="1339506" y="1216903"/>
            <a:chExt cx="9168928" cy="1368000"/>
          </a:xfrm>
        </p:grpSpPr>
        <p:sp>
          <p:nvSpPr>
            <p:cNvPr id="45" name="圆角矩形 44"/>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流程图: 离页连接符 45"/>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159277" y="1520433"/>
              <a:ext cx="2291758"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数据清洗无效点</a:t>
              </a:r>
            </a:p>
          </p:txBody>
        </p:sp>
        <p:sp>
          <p:nvSpPr>
            <p:cNvPr id="48" name="矩形 47"/>
            <p:cNvSpPr/>
            <p:nvPr/>
          </p:nvSpPr>
          <p:spPr>
            <a:xfrm>
              <a:off x="4479745" y="1568850"/>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剔除和修改数据集中的异常点、完全重复点</a:t>
              </a:r>
            </a:p>
          </p:txBody>
        </p:sp>
        <p:sp>
          <p:nvSpPr>
            <p:cNvPr id="49" name="文本框 48"/>
            <p:cNvSpPr txBox="1"/>
            <p:nvPr/>
          </p:nvSpPr>
          <p:spPr>
            <a:xfrm>
              <a:off x="1394459" y="1604014"/>
              <a:ext cx="656484" cy="400111"/>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 name="文本框 1">
            <a:extLst>
              <a:ext uri="{FF2B5EF4-FFF2-40B4-BE49-F238E27FC236}">
                <a16:creationId xmlns:a16="http://schemas.microsoft.com/office/drawing/2014/main" id="{FE0EC8BC-B910-F262-7BF8-03C1B8D14E7C}"/>
              </a:ext>
            </a:extLst>
          </p:cNvPr>
          <p:cNvSpPr txBox="1"/>
          <p:nvPr/>
        </p:nvSpPr>
        <p:spPr>
          <a:xfrm>
            <a:off x="955343" y="2292824"/>
            <a:ext cx="10072048" cy="1261884"/>
          </a:xfrm>
          <a:prstGeom prst="rect">
            <a:avLst/>
          </a:prstGeom>
          <a:noFill/>
        </p:spPr>
        <p:txBody>
          <a:bodyPr wrap="square" rtlCol="0">
            <a:spAutoFit/>
          </a:bodyPr>
          <a:lstStyle/>
          <a:p>
            <a:r>
              <a:rPr lang="zh-CN" altLang="en-US" dirty="0"/>
              <a:t>以</a:t>
            </a:r>
            <a:r>
              <a:rPr lang="en-US" altLang="zh-CN" dirty="0"/>
              <a:t>taxi</a:t>
            </a:r>
            <a:r>
              <a:rPr lang="zh-CN" altLang="en-US" dirty="0"/>
              <a:t>类的成员函数</a:t>
            </a:r>
            <a:r>
              <a:rPr lang="en-US" altLang="zh-CN" dirty="0" err="1"/>
              <a:t>taxi_init</a:t>
            </a:r>
            <a:r>
              <a:rPr lang="zh-CN" altLang="en-US" dirty="0"/>
              <a:t>为例。该函数需要判断：</a:t>
            </a:r>
            <a:endParaRPr lang="en-US" altLang="zh-CN" dirty="0"/>
          </a:p>
          <a:p>
            <a:r>
              <a:rPr lang="zh-CN" altLang="en-US" dirty="0"/>
              <a:t>① 经度</a:t>
            </a:r>
            <a:r>
              <a:rPr lang="en-US" altLang="zh-CN" dirty="0"/>
              <a:t>&lt;100</a:t>
            </a:r>
            <a:r>
              <a:rPr lang="zh-CN" altLang="en-US" dirty="0"/>
              <a:t>，纬度</a:t>
            </a:r>
            <a:r>
              <a:rPr lang="en-US" altLang="zh-CN" dirty="0"/>
              <a:t>&lt;20 </a:t>
            </a:r>
            <a:r>
              <a:rPr lang="en-US" altLang="zh-CN" dirty="0">
                <a:sym typeface="Wingdings" panose="05000000000000000000" pitchFamily="2" charset="2"/>
              </a:rPr>
              <a:t> </a:t>
            </a:r>
            <a:r>
              <a:rPr lang="zh-CN" altLang="en-US" dirty="0">
                <a:sym typeface="Wingdings" panose="05000000000000000000" pitchFamily="2" charset="2"/>
              </a:rPr>
              <a:t>无效点（位于海洋）</a:t>
            </a:r>
            <a:endParaRPr lang="en-US" altLang="zh-CN" dirty="0">
              <a:sym typeface="Wingdings" panose="05000000000000000000" pitchFamily="2" charset="2"/>
            </a:endParaRPr>
          </a:p>
          <a:p>
            <a:r>
              <a:rPr lang="zh-CN" altLang="en-US" dirty="0">
                <a:sym typeface="Wingdings" panose="05000000000000000000" pitchFamily="2" charset="2"/>
              </a:rPr>
              <a:t>② 两个轨迹点的速度</a:t>
            </a:r>
            <a:r>
              <a:rPr lang="en-US" altLang="zh-CN" dirty="0">
                <a:sym typeface="Wingdings" panose="05000000000000000000" pitchFamily="2" charset="2"/>
              </a:rPr>
              <a:t>&gt;67m/s  </a:t>
            </a:r>
            <a:r>
              <a:rPr lang="zh-CN" altLang="en-US" dirty="0">
                <a:sym typeface="Wingdings" panose="05000000000000000000" pitchFamily="2" charset="2"/>
              </a:rPr>
              <a:t>无效点（非正常行驶速度）</a:t>
            </a:r>
            <a:endParaRPr lang="en-US" altLang="zh-CN" dirty="0">
              <a:sym typeface="Wingdings" panose="05000000000000000000" pitchFamily="2" charset="2"/>
            </a:endParaRPr>
          </a:p>
          <a:p>
            <a:endParaRPr lang="zh-CN" altLang="en-US" dirty="0"/>
          </a:p>
        </p:txBody>
      </p:sp>
      <p:pic>
        <p:nvPicPr>
          <p:cNvPr id="4" name="图片 3">
            <a:extLst>
              <a:ext uri="{FF2B5EF4-FFF2-40B4-BE49-F238E27FC236}">
                <a16:creationId xmlns:a16="http://schemas.microsoft.com/office/drawing/2014/main" id="{B4BDE1EC-1F67-23F7-2A18-4EE98754E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28" y="3644594"/>
            <a:ext cx="5334274" cy="1987652"/>
          </a:xfrm>
          <a:prstGeom prst="rect">
            <a:avLst/>
          </a:prstGeom>
        </p:spPr>
      </p:pic>
      <p:pic>
        <p:nvPicPr>
          <p:cNvPr id="6" name="图片 5">
            <a:extLst>
              <a:ext uri="{FF2B5EF4-FFF2-40B4-BE49-F238E27FC236}">
                <a16:creationId xmlns:a16="http://schemas.microsoft.com/office/drawing/2014/main" id="{FD09046B-151A-33CC-CB51-9121D5B99E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9827" y="3644594"/>
            <a:ext cx="5734345" cy="144152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EB37D9-6601-3C71-9D31-B4A7E5933388}"/>
              </a:ext>
            </a:extLst>
          </p:cNvPr>
          <p:cNvGrpSpPr/>
          <p:nvPr/>
        </p:nvGrpSpPr>
        <p:grpSpPr>
          <a:xfrm>
            <a:off x="394750" y="1009145"/>
            <a:ext cx="9255563" cy="765468"/>
            <a:chOff x="1339506" y="1216903"/>
            <a:chExt cx="9168928" cy="1368000"/>
          </a:xfrm>
        </p:grpSpPr>
        <p:sp>
          <p:nvSpPr>
            <p:cNvPr id="3" name="圆角矩形 44">
              <a:extLst>
                <a:ext uri="{FF2B5EF4-FFF2-40B4-BE49-F238E27FC236}">
                  <a16:creationId xmlns:a16="http://schemas.microsoft.com/office/drawing/2014/main" id="{20E03F1A-A624-CBAC-1CF9-D940E3B158D1}"/>
                </a:ext>
              </a:extLst>
            </p:cNvPr>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离页连接符 3">
              <a:extLst>
                <a:ext uri="{FF2B5EF4-FFF2-40B4-BE49-F238E27FC236}">
                  <a16:creationId xmlns:a16="http://schemas.microsoft.com/office/drawing/2014/main" id="{ACD93D16-11F8-8100-041E-F62C7D6E155E}"/>
                </a:ext>
              </a:extLst>
            </p:cNvPr>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03CFA72-507E-6CD7-23DA-5809F70F259E}"/>
                </a:ext>
              </a:extLst>
            </p:cNvPr>
            <p:cNvSpPr/>
            <p:nvPr/>
          </p:nvSpPr>
          <p:spPr>
            <a:xfrm>
              <a:off x="2159277" y="1520433"/>
              <a:ext cx="2291758"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全路径信息存储</a:t>
              </a:r>
            </a:p>
          </p:txBody>
        </p:sp>
        <p:sp>
          <p:nvSpPr>
            <p:cNvPr id="6" name="矩形 5">
              <a:extLst>
                <a:ext uri="{FF2B5EF4-FFF2-40B4-BE49-F238E27FC236}">
                  <a16:creationId xmlns:a16="http://schemas.microsoft.com/office/drawing/2014/main" id="{6A241825-285F-3DCD-225C-55DA23B4D7BF}"/>
                </a:ext>
              </a:extLst>
            </p:cNvPr>
            <p:cNvSpPr/>
            <p:nvPr/>
          </p:nvSpPr>
          <p:spPr>
            <a:xfrm>
              <a:off x="4479745" y="1568850"/>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以空间代替时间</a:t>
              </a:r>
            </a:p>
          </p:txBody>
        </p:sp>
        <p:sp>
          <p:nvSpPr>
            <p:cNvPr id="7" name="文本框 6">
              <a:extLst>
                <a:ext uri="{FF2B5EF4-FFF2-40B4-BE49-F238E27FC236}">
                  <a16:creationId xmlns:a16="http://schemas.microsoft.com/office/drawing/2014/main" id="{BA2BAA21-7276-7388-3755-E1B18AA549B6}"/>
                </a:ext>
              </a:extLst>
            </p:cNvPr>
            <p:cNvSpPr txBox="1"/>
            <p:nvPr/>
          </p:nvSpPr>
          <p:spPr>
            <a:xfrm>
              <a:off x="1394459" y="1604014"/>
              <a:ext cx="656484" cy="71505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5189355B-21E7-ABB7-88D9-4979A249F19A}"/>
              </a:ext>
            </a:extLst>
          </p:cNvPr>
          <p:cNvSpPr txBox="1"/>
          <p:nvPr/>
        </p:nvSpPr>
        <p:spPr>
          <a:xfrm>
            <a:off x="955343" y="2292824"/>
            <a:ext cx="10072048" cy="969496"/>
          </a:xfrm>
          <a:prstGeom prst="rect">
            <a:avLst/>
          </a:prstGeom>
          <a:noFill/>
        </p:spPr>
        <p:txBody>
          <a:bodyPr wrap="square" rtlCol="0">
            <a:spAutoFit/>
          </a:bodyPr>
          <a:lstStyle/>
          <a:p>
            <a:r>
              <a:rPr lang="zh-CN" altLang="en-US" dirty="0">
                <a:sym typeface="Wingdings" panose="05000000000000000000" pitchFamily="2" charset="2"/>
              </a:rPr>
              <a:t>在</a:t>
            </a:r>
            <a:r>
              <a:rPr lang="en-US" altLang="zh-CN" dirty="0">
                <a:sym typeface="Wingdings" panose="05000000000000000000" pitchFamily="2" charset="2"/>
              </a:rPr>
              <a:t>allpath.cpp</a:t>
            </a:r>
            <a:r>
              <a:rPr lang="zh-CN" altLang="en-US" dirty="0">
                <a:sym typeface="Wingdings" panose="05000000000000000000" pitchFamily="2" charset="2"/>
              </a:rPr>
              <a:t>中，我们对点、边、图类的成员函数进行了定义。</a:t>
            </a:r>
            <a:endParaRPr lang="en-US" altLang="zh-CN" dirty="0">
              <a:sym typeface="Wingdings" panose="05000000000000000000" pitchFamily="2" charset="2"/>
            </a:endParaRPr>
          </a:p>
          <a:p>
            <a:r>
              <a:rPr lang="zh-CN" altLang="en-US" dirty="0">
                <a:sym typeface="Wingdings" panose="05000000000000000000" pitchFamily="2" charset="2"/>
              </a:rPr>
              <a:t>每当传入轨迹点时，更新边经过的次数，更新边的最短用时（不存在边时用点对新建一条边）</a:t>
            </a:r>
            <a:endParaRPr lang="en-US" altLang="zh-CN" dirty="0">
              <a:sym typeface="Wingdings" panose="05000000000000000000" pitchFamily="2" charset="2"/>
            </a:endParaRPr>
          </a:p>
          <a:p>
            <a:r>
              <a:rPr lang="zh-CN" altLang="en-US" dirty="0"/>
              <a:t>更新完毕后，图对象就包含了所有我们需要的信息，并且不需要额外考虑时间要素</a:t>
            </a:r>
          </a:p>
        </p:txBody>
      </p:sp>
      <p:pic>
        <p:nvPicPr>
          <p:cNvPr id="10" name="图片 9">
            <a:extLst>
              <a:ext uri="{FF2B5EF4-FFF2-40B4-BE49-F238E27FC236}">
                <a16:creationId xmlns:a16="http://schemas.microsoft.com/office/drawing/2014/main" id="{65347A28-22F9-9BC4-71E0-3C6D3CFEAC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21" y="3429000"/>
            <a:ext cx="9474687" cy="3073558"/>
          </a:xfrm>
          <a:prstGeom prst="rect">
            <a:avLst/>
          </a:prstGeom>
        </p:spPr>
      </p:pic>
    </p:spTree>
    <p:extLst>
      <p:ext uri="{BB962C8B-B14F-4D97-AF65-F5344CB8AC3E}">
        <p14:creationId xmlns:p14="http://schemas.microsoft.com/office/powerpoint/2010/main" val="22016047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EB37D9-6601-3C71-9D31-B4A7E5933388}"/>
              </a:ext>
            </a:extLst>
          </p:cNvPr>
          <p:cNvGrpSpPr/>
          <p:nvPr/>
        </p:nvGrpSpPr>
        <p:grpSpPr>
          <a:xfrm>
            <a:off x="394750" y="1009145"/>
            <a:ext cx="9255563" cy="765468"/>
            <a:chOff x="1339506" y="1216903"/>
            <a:chExt cx="9168928" cy="1368000"/>
          </a:xfrm>
        </p:grpSpPr>
        <p:sp>
          <p:nvSpPr>
            <p:cNvPr id="3" name="圆角矩形 44">
              <a:extLst>
                <a:ext uri="{FF2B5EF4-FFF2-40B4-BE49-F238E27FC236}">
                  <a16:creationId xmlns:a16="http://schemas.microsoft.com/office/drawing/2014/main" id="{20E03F1A-A624-CBAC-1CF9-D940E3B158D1}"/>
                </a:ext>
              </a:extLst>
            </p:cNvPr>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离页连接符 3">
              <a:extLst>
                <a:ext uri="{FF2B5EF4-FFF2-40B4-BE49-F238E27FC236}">
                  <a16:creationId xmlns:a16="http://schemas.microsoft.com/office/drawing/2014/main" id="{ACD93D16-11F8-8100-041E-F62C7D6E155E}"/>
                </a:ext>
              </a:extLst>
            </p:cNvPr>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03CFA72-507E-6CD7-23DA-5809F70F259E}"/>
                </a:ext>
              </a:extLst>
            </p:cNvPr>
            <p:cNvSpPr/>
            <p:nvPr/>
          </p:nvSpPr>
          <p:spPr>
            <a:xfrm>
              <a:off x="2159277" y="1520433"/>
              <a:ext cx="2291758"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额外信息</a:t>
              </a:r>
            </a:p>
          </p:txBody>
        </p:sp>
        <p:sp>
          <p:nvSpPr>
            <p:cNvPr id="6" name="矩形 5">
              <a:extLst>
                <a:ext uri="{FF2B5EF4-FFF2-40B4-BE49-F238E27FC236}">
                  <a16:creationId xmlns:a16="http://schemas.microsoft.com/office/drawing/2014/main" id="{6A241825-285F-3DCD-225C-55DA23B4D7BF}"/>
                </a:ext>
              </a:extLst>
            </p:cNvPr>
            <p:cNvSpPr/>
            <p:nvPr/>
          </p:nvSpPr>
          <p:spPr>
            <a:xfrm>
              <a:off x="4479745" y="1568850"/>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获取、存储任务需求之外的数据，便于调试与检验</a:t>
              </a:r>
            </a:p>
          </p:txBody>
        </p:sp>
        <p:sp>
          <p:nvSpPr>
            <p:cNvPr id="7" name="文本框 6">
              <a:extLst>
                <a:ext uri="{FF2B5EF4-FFF2-40B4-BE49-F238E27FC236}">
                  <a16:creationId xmlns:a16="http://schemas.microsoft.com/office/drawing/2014/main" id="{BA2BAA21-7276-7388-3755-E1B18AA549B6}"/>
                </a:ext>
              </a:extLst>
            </p:cNvPr>
            <p:cNvSpPr txBox="1"/>
            <p:nvPr/>
          </p:nvSpPr>
          <p:spPr>
            <a:xfrm>
              <a:off x="1394459" y="1604014"/>
              <a:ext cx="656484" cy="71505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582E3119-BDB6-8751-8CB9-E0434A2C382C}"/>
              </a:ext>
            </a:extLst>
          </p:cNvPr>
          <p:cNvSpPr txBox="1"/>
          <p:nvPr/>
        </p:nvSpPr>
        <p:spPr>
          <a:xfrm>
            <a:off x="955343" y="2292824"/>
            <a:ext cx="10072048" cy="677108"/>
          </a:xfrm>
          <a:prstGeom prst="rect">
            <a:avLst/>
          </a:prstGeom>
          <a:noFill/>
        </p:spPr>
        <p:txBody>
          <a:bodyPr wrap="square" rtlCol="0">
            <a:spAutoFit/>
          </a:bodyPr>
          <a:lstStyle/>
          <a:p>
            <a:r>
              <a:rPr lang="zh-CN" altLang="en-US" dirty="0">
                <a:sym typeface="Wingdings" panose="05000000000000000000" pitchFamily="2" charset="2"/>
              </a:rPr>
              <a:t>我们以任务需求为基础，在各种情况保留一些可以用于调试和检验的数据，并且提供了相关接口进行信息的输出。</a:t>
            </a:r>
            <a:endParaRPr lang="zh-CN" altLang="en-US" dirty="0"/>
          </a:p>
        </p:txBody>
      </p:sp>
      <p:pic>
        <p:nvPicPr>
          <p:cNvPr id="10" name="图片 9">
            <a:extLst>
              <a:ext uri="{FF2B5EF4-FFF2-40B4-BE49-F238E27FC236}">
                <a16:creationId xmlns:a16="http://schemas.microsoft.com/office/drawing/2014/main" id="{D1F82182-AEAE-8A29-F623-F7EA4DAAE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75" y="3303213"/>
            <a:ext cx="10291584" cy="2484682"/>
          </a:xfrm>
          <a:prstGeom prst="rect">
            <a:avLst/>
          </a:prstGeom>
        </p:spPr>
      </p:pic>
    </p:spTree>
    <p:extLst>
      <p:ext uri="{BB962C8B-B14F-4D97-AF65-F5344CB8AC3E}">
        <p14:creationId xmlns:p14="http://schemas.microsoft.com/office/powerpoint/2010/main" val="17014582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EB37D9-6601-3C71-9D31-B4A7E5933388}"/>
              </a:ext>
            </a:extLst>
          </p:cNvPr>
          <p:cNvGrpSpPr/>
          <p:nvPr/>
        </p:nvGrpSpPr>
        <p:grpSpPr>
          <a:xfrm>
            <a:off x="394750" y="1009145"/>
            <a:ext cx="9255563" cy="765468"/>
            <a:chOff x="1339506" y="1216903"/>
            <a:chExt cx="9168928" cy="1368000"/>
          </a:xfrm>
        </p:grpSpPr>
        <p:sp>
          <p:nvSpPr>
            <p:cNvPr id="3" name="圆角矩形 44">
              <a:extLst>
                <a:ext uri="{FF2B5EF4-FFF2-40B4-BE49-F238E27FC236}">
                  <a16:creationId xmlns:a16="http://schemas.microsoft.com/office/drawing/2014/main" id="{20E03F1A-A624-CBAC-1CF9-D940E3B158D1}"/>
                </a:ext>
              </a:extLst>
            </p:cNvPr>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离页连接符 3">
              <a:extLst>
                <a:ext uri="{FF2B5EF4-FFF2-40B4-BE49-F238E27FC236}">
                  <a16:creationId xmlns:a16="http://schemas.microsoft.com/office/drawing/2014/main" id="{ACD93D16-11F8-8100-041E-F62C7D6E155E}"/>
                </a:ext>
              </a:extLst>
            </p:cNvPr>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03CFA72-507E-6CD7-23DA-5809F70F259E}"/>
                </a:ext>
              </a:extLst>
            </p:cNvPr>
            <p:cNvSpPr/>
            <p:nvPr/>
          </p:nvSpPr>
          <p:spPr>
            <a:xfrm>
              <a:off x="2159277" y="1520433"/>
              <a:ext cx="2291758"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地理区分判别</a:t>
              </a:r>
            </a:p>
          </p:txBody>
        </p:sp>
        <p:sp>
          <p:nvSpPr>
            <p:cNvPr id="6" name="矩形 5">
              <a:extLst>
                <a:ext uri="{FF2B5EF4-FFF2-40B4-BE49-F238E27FC236}">
                  <a16:creationId xmlns:a16="http://schemas.microsoft.com/office/drawing/2014/main" id="{6A241825-285F-3DCD-225C-55DA23B4D7BF}"/>
                </a:ext>
              </a:extLst>
            </p:cNvPr>
            <p:cNvSpPr/>
            <p:nvPr/>
          </p:nvSpPr>
          <p:spPr>
            <a:xfrm>
              <a:off x="4479745" y="1568850"/>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将区域划分为北京内与北京外，采用不同的分析方法</a:t>
              </a:r>
            </a:p>
          </p:txBody>
        </p:sp>
        <p:sp>
          <p:nvSpPr>
            <p:cNvPr id="7" name="文本框 6">
              <a:extLst>
                <a:ext uri="{FF2B5EF4-FFF2-40B4-BE49-F238E27FC236}">
                  <a16:creationId xmlns:a16="http://schemas.microsoft.com/office/drawing/2014/main" id="{BA2BAA21-7276-7388-3755-E1B18AA549B6}"/>
                </a:ext>
              </a:extLst>
            </p:cNvPr>
            <p:cNvSpPr txBox="1"/>
            <p:nvPr/>
          </p:nvSpPr>
          <p:spPr>
            <a:xfrm>
              <a:off x="1394459" y="1604014"/>
              <a:ext cx="656484" cy="71505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C302FC90-F4FD-35CF-A68C-93328414E880}"/>
              </a:ext>
            </a:extLst>
          </p:cNvPr>
          <p:cNvSpPr txBox="1"/>
          <p:nvPr/>
        </p:nvSpPr>
        <p:spPr>
          <a:xfrm>
            <a:off x="1059976" y="2861784"/>
            <a:ext cx="10072048" cy="1538883"/>
          </a:xfrm>
          <a:prstGeom prst="rect">
            <a:avLst/>
          </a:prstGeom>
          <a:noFill/>
        </p:spPr>
        <p:txBody>
          <a:bodyPr wrap="square" rtlCol="0">
            <a:spAutoFit/>
          </a:bodyPr>
          <a:lstStyle/>
          <a:p>
            <a:r>
              <a:rPr lang="zh-CN" altLang="en-US" dirty="0">
                <a:sym typeface="Wingdings" panose="05000000000000000000" pitchFamily="2" charset="2"/>
              </a:rPr>
              <a:t>任务需求主要在于北京内，因此在众多情况下，我们将整个北京划分为一个个网格，能够细化处理的数据，北京外的地区作为同级的“大型网格”，相对的分析更简单。</a:t>
            </a:r>
            <a:endParaRPr lang="en-US" altLang="zh-CN" dirty="0">
              <a:sym typeface="Wingdings" panose="05000000000000000000" pitchFamily="2" charset="2"/>
            </a:endParaRPr>
          </a:p>
          <a:p>
            <a:r>
              <a:rPr lang="zh-CN" altLang="en-US" dirty="0">
                <a:sym typeface="Wingdings" panose="05000000000000000000" pitchFamily="2" charset="2"/>
              </a:rPr>
              <a:t>这种做法在用户需求和程序效率上取了均衡</a:t>
            </a:r>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sz="1800" b="1" dirty="0">
                <a:solidFill>
                  <a:srgbClr val="0070C0"/>
                </a:solidFill>
                <a:sym typeface="Wingdings" panose="05000000000000000000" pitchFamily="2" charset="2"/>
              </a:rPr>
              <a:t>由此我们建立了</a:t>
            </a:r>
            <a:r>
              <a:rPr lang="en-US" altLang="zh-CN" sz="1800" b="1" dirty="0" err="1">
                <a:solidFill>
                  <a:srgbClr val="0070C0"/>
                </a:solidFill>
                <a:sym typeface="Wingdings" panose="05000000000000000000" pitchFamily="2" charset="2"/>
              </a:rPr>
              <a:t>position_distribution_inBeiJing</a:t>
            </a:r>
            <a:r>
              <a:rPr lang="en-US" altLang="zh-CN" sz="1800" b="1" dirty="0">
                <a:solidFill>
                  <a:srgbClr val="0070C0"/>
                </a:solidFill>
                <a:sym typeface="Wingdings" panose="05000000000000000000" pitchFamily="2" charset="2"/>
              </a:rPr>
              <a:t>/</a:t>
            </a:r>
            <a:r>
              <a:rPr lang="en-US" altLang="zh-CN" sz="1800" b="1" dirty="0" err="1">
                <a:solidFill>
                  <a:srgbClr val="0070C0"/>
                </a:solidFill>
                <a:sym typeface="Wingdings" panose="05000000000000000000" pitchFamily="2" charset="2"/>
              </a:rPr>
              <a:t>outBeiJing</a:t>
            </a:r>
            <a:r>
              <a:rPr lang="zh-CN" altLang="en-US" sz="1800" b="1" dirty="0">
                <a:solidFill>
                  <a:srgbClr val="0070C0"/>
                </a:solidFill>
                <a:sym typeface="Wingdings" panose="05000000000000000000" pitchFamily="2" charset="2"/>
              </a:rPr>
              <a:t>类 和 </a:t>
            </a:r>
            <a:r>
              <a:rPr lang="en-US" altLang="zh-CN" sz="1800" b="1" dirty="0" err="1">
                <a:solidFill>
                  <a:srgbClr val="0070C0"/>
                </a:solidFill>
                <a:sym typeface="Wingdings" panose="05000000000000000000" pitchFamily="2" charset="2"/>
              </a:rPr>
              <a:t>position_distribution_r</a:t>
            </a:r>
            <a:r>
              <a:rPr lang="en-US" altLang="zh-CN" sz="1800" b="1" dirty="0">
                <a:solidFill>
                  <a:srgbClr val="0070C0"/>
                </a:solidFill>
                <a:sym typeface="Wingdings" panose="05000000000000000000" pitchFamily="2" charset="2"/>
              </a:rPr>
              <a:t>/</a:t>
            </a:r>
            <a:r>
              <a:rPr lang="en-US" altLang="zh-CN" sz="1800" b="1" dirty="0" err="1">
                <a:solidFill>
                  <a:srgbClr val="0070C0"/>
                </a:solidFill>
                <a:sym typeface="Wingdings" panose="05000000000000000000" pitchFamily="2" charset="2"/>
              </a:rPr>
              <a:t>outr</a:t>
            </a:r>
            <a:r>
              <a:rPr lang="zh-CN" altLang="en-US" sz="1800" b="1" dirty="0">
                <a:solidFill>
                  <a:srgbClr val="0070C0"/>
                </a:solidFill>
                <a:sym typeface="Wingdings" panose="05000000000000000000" pitchFamily="2" charset="2"/>
              </a:rPr>
              <a:t>类</a:t>
            </a:r>
            <a:endParaRPr lang="zh-CN" altLang="en-US" sz="1800" b="1" dirty="0">
              <a:solidFill>
                <a:srgbClr val="0070C0"/>
              </a:solidFill>
            </a:endParaRPr>
          </a:p>
        </p:txBody>
      </p:sp>
    </p:spTree>
    <p:extLst>
      <p:ext uri="{BB962C8B-B14F-4D97-AF65-F5344CB8AC3E}">
        <p14:creationId xmlns:p14="http://schemas.microsoft.com/office/powerpoint/2010/main" val="38604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277707" y="1108969"/>
            <a:ext cx="2548045"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问题重述</a:t>
            </a:r>
          </a:p>
        </p:txBody>
      </p:sp>
      <p:sp>
        <p:nvSpPr>
          <p:cNvPr id="51" name="学论网-矩形 1"/>
          <p:cNvSpPr/>
          <p:nvPr/>
        </p:nvSpPr>
        <p:spPr>
          <a:xfrm>
            <a:off x="966243" y="1965599"/>
            <a:ext cx="10222391" cy="790303"/>
          </a:xfrm>
          <a:prstGeom prst="rect">
            <a:avLst/>
          </a:prstGeom>
          <a:solidFill>
            <a:srgbClr val="0070C0"/>
          </a:solidFill>
          <a:ln w="12700" cap="flat" cmpd="sng" algn="ctr">
            <a:solidFill>
              <a:srgbClr val="448AD7"/>
            </a:solidFill>
            <a:prstDash val="solid"/>
          </a:ln>
          <a:effectLst/>
        </p:spPr>
        <p:txBody>
          <a:bodyPr lIns="91436" tIns="45718" rIns="91436" bIns="45718"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Problem Restatement</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2" name="学论网-矩形 1"/>
          <p:cNvSpPr/>
          <p:nvPr/>
        </p:nvSpPr>
        <p:spPr>
          <a:xfrm>
            <a:off x="966243" y="2879999"/>
            <a:ext cx="3312000" cy="3457303"/>
          </a:xfrm>
          <a:prstGeom prst="rect">
            <a:avLst/>
          </a:prstGeom>
          <a:noFill/>
          <a:ln w="12700" cap="flat" cmpd="sng" algn="ctr">
            <a:solidFill>
              <a:srgbClr val="448AD7"/>
            </a:solidFill>
            <a:prstDash val="sysDot"/>
          </a:ln>
          <a:effectLst/>
        </p:spPr>
        <p:txBody>
          <a:bodyPr lIns="91436" tIns="45718" rIns="91436" bIns="45718"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3" name="学论网-矩形 1"/>
          <p:cNvSpPr/>
          <p:nvPr/>
        </p:nvSpPr>
        <p:spPr>
          <a:xfrm>
            <a:off x="4421437" y="2879999"/>
            <a:ext cx="3312000" cy="3457303"/>
          </a:xfrm>
          <a:prstGeom prst="rect">
            <a:avLst/>
          </a:prstGeom>
          <a:noFill/>
          <a:ln w="12700" cap="flat" cmpd="sng" algn="ctr">
            <a:solidFill>
              <a:srgbClr val="448AD7"/>
            </a:solidFill>
            <a:prstDash val="sysDot"/>
          </a:ln>
          <a:effectLst/>
        </p:spPr>
        <p:txBody>
          <a:bodyPr lIns="91436" tIns="45718" rIns="91436" bIns="45718"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4" name="学论网-矩形 1"/>
          <p:cNvSpPr/>
          <p:nvPr/>
        </p:nvSpPr>
        <p:spPr>
          <a:xfrm>
            <a:off x="7876632" y="2879999"/>
            <a:ext cx="3312000" cy="3457303"/>
          </a:xfrm>
          <a:prstGeom prst="rect">
            <a:avLst/>
          </a:prstGeom>
          <a:noFill/>
          <a:ln w="12700" cap="flat" cmpd="sng" algn="ctr">
            <a:solidFill>
              <a:srgbClr val="448AD7"/>
            </a:solidFill>
            <a:prstDash val="sysDot"/>
          </a:ln>
          <a:effectLst/>
        </p:spPr>
        <p:txBody>
          <a:bodyPr lIns="91436" tIns="45718" rIns="91436" bIns="45718"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5" name="学论网-www.xuelun.me"/>
          <p:cNvSpPr txBox="1"/>
          <p:nvPr/>
        </p:nvSpPr>
        <p:spPr>
          <a:xfrm>
            <a:off x="1257301" y="3192656"/>
            <a:ext cx="2781303" cy="2726516"/>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01</a:t>
            </a:r>
          </a:p>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出租车是城市中重要的出行工具，在车载卫星定位系统的帮助下，利用大数据研究出租车轨迹已经成为现实，这也是许多交通出行相关企业所正在做的。</a:t>
            </a:r>
          </a:p>
        </p:txBody>
      </p:sp>
      <p:sp>
        <p:nvSpPr>
          <p:cNvPr id="56" name="学论网-www.xuelun.me"/>
          <p:cNvSpPr txBox="1"/>
          <p:nvPr/>
        </p:nvSpPr>
        <p:spPr>
          <a:xfrm>
            <a:off x="4686787" y="3192656"/>
            <a:ext cx="2781303" cy="1987852"/>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02</a:t>
            </a:r>
          </a:p>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利用题目所给的信息，包括上万辆出租车在不同时间的编号、经纬度等对出租车轨迹进行刻画和分析。</a:t>
            </a:r>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7" name="学论网-www.xuelun.me"/>
          <p:cNvSpPr txBox="1"/>
          <p:nvPr/>
        </p:nvSpPr>
        <p:spPr>
          <a:xfrm>
            <a:off x="8141983" y="3192656"/>
            <a:ext cx="2781303" cy="2357184"/>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03</a:t>
            </a:r>
          </a:p>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要求实现包括轨迹可视化、地图缩放、区域范围查找、车流密度分析、区域关联分析和频繁路径分析等，并总结结果的特征。</a:t>
            </a:r>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9EBFF4C-DF7F-962E-3799-973B486BB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748" y="979235"/>
            <a:ext cx="10776504" cy="5658141"/>
          </a:xfrm>
          <a:prstGeom prst="rect">
            <a:avLst/>
          </a:prstGeom>
        </p:spPr>
      </p:pic>
      <p:sp>
        <p:nvSpPr>
          <p:cNvPr id="3" name="文本框 2">
            <a:extLst>
              <a:ext uri="{FF2B5EF4-FFF2-40B4-BE49-F238E27FC236}">
                <a16:creationId xmlns:a16="http://schemas.microsoft.com/office/drawing/2014/main" id="{12668C8F-6C9B-3D01-C8CB-68B1DB6700AA}"/>
              </a:ext>
            </a:extLst>
          </p:cNvPr>
          <p:cNvSpPr txBox="1"/>
          <p:nvPr/>
        </p:nvSpPr>
        <p:spPr>
          <a:xfrm>
            <a:off x="4998720" y="1903307"/>
            <a:ext cx="4246880" cy="384721"/>
          </a:xfrm>
          <a:prstGeom prst="rect">
            <a:avLst/>
          </a:prstGeom>
          <a:noFill/>
        </p:spPr>
        <p:txBody>
          <a:bodyPr wrap="square" rtlCol="0">
            <a:spAutoFit/>
          </a:bodyPr>
          <a:lstStyle/>
          <a:p>
            <a:r>
              <a:rPr lang="zh-CN" altLang="en-US" dirty="0">
                <a:highlight>
                  <a:srgbClr val="FFFF00"/>
                </a:highlight>
              </a:rPr>
              <a:t>北京内</a:t>
            </a:r>
          </a:p>
        </p:txBody>
      </p:sp>
    </p:spTree>
    <p:extLst>
      <p:ext uri="{BB962C8B-B14F-4D97-AF65-F5344CB8AC3E}">
        <p14:creationId xmlns:p14="http://schemas.microsoft.com/office/powerpoint/2010/main" val="591283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52281E6-7741-4691-5D69-8D72A8DA3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932" y="2605118"/>
            <a:ext cx="7358668" cy="3267362"/>
          </a:xfrm>
          <a:prstGeom prst="rect">
            <a:avLst/>
          </a:prstGeom>
        </p:spPr>
      </p:pic>
      <p:sp>
        <p:nvSpPr>
          <p:cNvPr id="2" name="文本框 1">
            <a:extLst>
              <a:ext uri="{FF2B5EF4-FFF2-40B4-BE49-F238E27FC236}">
                <a16:creationId xmlns:a16="http://schemas.microsoft.com/office/drawing/2014/main" id="{A6313B63-0BAE-64C5-0AB1-F69D53E58994}"/>
              </a:ext>
            </a:extLst>
          </p:cNvPr>
          <p:cNvSpPr txBox="1"/>
          <p:nvPr/>
        </p:nvSpPr>
        <p:spPr>
          <a:xfrm>
            <a:off x="4998720" y="1903307"/>
            <a:ext cx="4246880" cy="384721"/>
          </a:xfrm>
          <a:prstGeom prst="rect">
            <a:avLst/>
          </a:prstGeom>
          <a:noFill/>
        </p:spPr>
        <p:txBody>
          <a:bodyPr wrap="square" rtlCol="0">
            <a:spAutoFit/>
          </a:bodyPr>
          <a:lstStyle/>
          <a:p>
            <a:r>
              <a:rPr lang="zh-CN" altLang="en-US" dirty="0">
                <a:highlight>
                  <a:srgbClr val="FFFF00"/>
                </a:highlight>
              </a:rPr>
              <a:t>北京外</a:t>
            </a:r>
          </a:p>
        </p:txBody>
      </p:sp>
    </p:spTree>
    <p:extLst>
      <p:ext uri="{BB962C8B-B14F-4D97-AF65-F5344CB8AC3E}">
        <p14:creationId xmlns:p14="http://schemas.microsoft.com/office/powerpoint/2010/main" val="273588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EB37D9-6601-3C71-9D31-B4A7E5933388}"/>
              </a:ext>
            </a:extLst>
          </p:cNvPr>
          <p:cNvGrpSpPr/>
          <p:nvPr/>
        </p:nvGrpSpPr>
        <p:grpSpPr>
          <a:xfrm>
            <a:off x="394750" y="1009145"/>
            <a:ext cx="9255563" cy="765468"/>
            <a:chOff x="1339506" y="1216903"/>
            <a:chExt cx="9168928" cy="1368000"/>
          </a:xfrm>
        </p:grpSpPr>
        <p:sp>
          <p:nvSpPr>
            <p:cNvPr id="3" name="圆角矩形 44">
              <a:extLst>
                <a:ext uri="{FF2B5EF4-FFF2-40B4-BE49-F238E27FC236}">
                  <a16:creationId xmlns:a16="http://schemas.microsoft.com/office/drawing/2014/main" id="{20E03F1A-A624-CBAC-1CF9-D940E3B158D1}"/>
                </a:ext>
              </a:extLst>
            </p:cNvPr>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离页连接符 3">
              <a:extLst>
                <a:ext uri="{FF2B5EF4-FFF2-40B4-BE49-F238E27FC236}">
                  <a16:creationId xmlns:a16="http://schemas.microsoft.com/office/drawing/2014/main" id="{ACD93D16-11F8-8100-041E-F62C7D6E155E}"/>
                </a:ext>
              </a:extLst>
            </p:cNvPr>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03CFA72-507E-6CD7-23DA-5809F70F259E}"/>
                </a:ext>
              </a:extLst>
            </p:cNvPr>
            <p:cNvSpPr/>
            <p:nvPr/>
          </p:nvSpPr>
          <p:spPr>
            <a:xfrm>
              <a:off x="2159277" y="1520433"/>
              <a:ext cx="2291758"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时间范围分析</a:t>
              </a:r>
            </a:p>
          </p:txBody>
        </p:sp>
        <p:sp>
          <p:nvSpPr>
            <p:cNvPr id="6" name="矩形 5">
              <a:extLst>
                <a:ext uri="{FF2B5EF4-FFF2-40B4-BE49-F238E27FC236}">
                  <a16:creationId xmlns:a16="http://schemas.microsoft.com/office/drawing/2014/main" id="{6A241825-285F-3DCD-225C-55DA23B4D7BF}"/>
                </a:ext>
              </a:extLst>
            </p:cNvPr>
            <p:cNvSpPr/>
            <p:nvPr/>
          </p:nvSpPr>
          <p:spPr>
            <a:xfrm>
              <a:off x="4479745" y="1568850"/>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可在任意时间范围分析问题</a:t>
              </a:r>
            </a:p>
          </p:txBody>
        </p:sp>
        <p:sp>
          <p:nvSpPr>
            <p:cNvPr id="7" name="文本框 6">
              <a:extLst>
                <a:ext uri="{FF2B5EF4-FFF2-40B4-BE49-F238E27FC236}">
                  <a16:creationId xmlns:a16="http://schemas.microsoft.com/office/drawing/2014/main" id="{BA2BAA21-7276-7388-3755-E1B18AA549B6}"/>
                </a:ext>
              </a:extLst>
            </p:cNvPr>
            <p:cNvSpPr txBox="1"/>
            <p:nvPr/>
          </p:nvSpPr>
          <p:spPr>
            <a:xfrm>
              <a:off x="1394459" y="1604014"/>
              <a:ext cx="656484" cy="71505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08FAB146-1320-1482-EBD2-90E273D015EE}"/>
              </a:ext>
            </a:extLst>
          </p:cNvPr>
          <p:cNvSpPr txBox="1"/>
          <p:nvPr/>
        </p:nvSpPr>
        <p:spPr>
          <a:xfrm>
            <a:off x="1059976" y="3429000"/>
            <a:ext cx="10072048" cy="677108"/>
          </a:xfrm>
          <a:prstGeom prst="rect">
            <a:avLst/>
          </a:prstGeom>
          <a:noFill/>
        </p:spPr>
        <p:txBody>
          <a:bodyPr wrap="square" rtlCol="0">
            <a:spAutoFit/>
          </a:bodyPr>
          <a:lstStyle/>
          <a:p>
            <a:r>
              <a:rPr lang="zh-CN" altLang="en-US" dirty="0">
                <a:sym typeface="Wingdings" panose="05000000000000000000" pitchFamily="2" charset="2"/>
              </a:rPr>
              <a:t>我们在</a:t>
            </a:r>
            <a:r>
              <a:rPr lang="en-US" altLang="zh-CN" dirty="0" err="1">
                <a:sym typeface="Wingdings" panose="05000000000000000000" pitchFamily="2" charset="2"/>
              </a:rPr>
              <a:t>time_distribution</a:t>
            </a:r>
            <a:r>
              <a:rPr lang="zh-CN" altLang="en-US" dirty="0">
                <a:sym typeface="Wingdings" panose="05000000000000000000" pitchFamily="2" charset="2"/>
              </a:rPr>
              <a:t>类中，以分钟为单位存储信息，能够展示任意时间区间的出租车（轨迹）信息</a:t>
            </a:r>
            <a:endParaRPr lang="zh-CN" altLang="en-US" dirty="0"/>
          </a:p>
        </p:txBody>
      </p:sp>
    </p:spTree>
    <p:extLst>
      <p:ext uri="{BB962C8B-B14F-4D97-AF65-F5344CB8AC3E}">
        <p14:creationId xmlns:p14="http://schemas.microsoft.com/office/powerpoint/2010/main" val="3624154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5EE3F83-41B4-4419-D5B8-0ACB2DB5E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211" y="1099903"/>
            <a:ext cx="7266653" cy="5348310"/>
          </a:xfrm>
          <a:prstGeom prst="rect">
            <a:avLst/>
          </a:prstGeom>
        </p:spPr>
      </p:pic>
      <p:sp>
        <p:nvSpPr>
          <p:cNvPr id="3" name="文本框 2">
            <a:extLst>
              <a:ext uri="{FF2B5EF4-FFF2-40B4-BE49-F238E27FC236}">
                <a16:creationId xmlns:a16="http://schemas.microsoft.com/office/drawing/2014/main" id="{4044E734-B519-CA1C-3D9B-BBC945FBBD10}"/>
              </a:ext>
            </a:extLst>
          </p:cNvPr>
          <p:cNvSpPr txBox="1"/>
          <p:nvPr/>
        </p:nvSpPr>
        <p:spPr>
          <a:xfrm>
            <a:off x="7619999" y="3063239"/>
            <a:ext cx="3908214" cy="384721"/>
          </a:xfrm>
          <a:prstGeom prst="rect">
            <a:avLst/>
          </a:prstGeom>
          <a:noFill/>
        </p:spPr>
        <p:txBody>
          <a:bodyPr wrap="square" rtlCol="0">
            <a:spAutoFit/>
          </a:bodyPr>
          <a:lstStyle/>
          <a:p>
            <a:r>
              <a:rPr lang="en-US" altLang="zh-CN" dirty="0" err="1"/>
              <a:t>Time_distribution_update</a:t>
            </a:r>
            <a:r>
              <a:rPr lang="zh-CN" altLang="en-US" dirty="0"/>
              <a:t>函数一角</a:t>
            </a:r>
          </a:p>
        </p:txBody>
      </p:sp>
    </p:spTree>
    <p:extLst>
      <p:ext uri="{BB962C8B-B14F-4D97-AF65-F5344CB8AC3E}">
        <p14:creationId xmlns:p14="http://schemas.microsoft.com/office/powerpoint/2010/main" val="2524630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EB37D9-6601-3C71-9D31-B4A7E5933388}"/>
              </a:ext>
            </a:extLst>
          </p:cNvPr>
          <p:cNvGrpSpPr/>
          <p:nvPr/>
        </p:nvGrpSpPr>
        <p:grpSpPr>
          <a:xfrm>
            <a:off x="394750" y="1009145"/>
            <a:ext cx="9255563" cy="765468"/>
            <a:chOff x="1339506" y="1216903"/>
            <a:chExt cx="9168928" cy="1368000"/>
          </a:xfrm>
        </p:grpSpPr>
        <p:sp>
          <p:nvSpPr>
            <p:cNvPr id="3" name="圆角矩形 44">
              <a:extLst>
                <a:ext uri="{FF2B5EF4-FFF2-40B4-BE49-F238E27FC236}">
                  <a16:creationId xmlns:a16="http://schemas.microsoft.com/office/drawing/2014/main" id="{20E03F1A-A624-CBAC-1CF9-D940E3B158D1}"/>
                </a:ext>
              </a:extLst>
            </p:cNvPr>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离页连接符 3">
              <a:extLst>
                <a:ext uri="{FF2B5EF4-FFF2-40B4-BE49-F238E27FC236}">
                  <a16:creationId xmlns:a16="http://schemas.microsoft.com/office/drawing/2014/main" id="{ACD93D16-11F8-8100-041E-F62C7D6E155E}"/>
                </a:ext>
              </a:extLst>
            </p:cNvPr>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03CFA72-507E-6CD7-23DA-5809F70F259E}"/>
                </a:ext>
              </a:extLst>
            </p:cNvPr>
            <p:cNvSpPr/>
            <p:nvPr/>
          </p:nvSpPr>
          <p:spPr>
            <a:xfrm>
              <a:off x="2159277" y="1520433"/>
              <a:ext cx="2291758"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可视化</a:t>
              </a:r>
            </a:p>
          </p:txBody>
        </p:sp>
        <p:sp>
          <p:nvSpPr>
            <p:cNvPr id="6" name="矩形 5">
              <a:extLst>
                <a:ext uri="{FF2B5EF4-FFF2-40B4-BE49-F238E27FC236}">
                  <a16:creationId xmlns:a16="http://schemas.microsoft.com/office/drawing/2014/main" id="{6A241825-285F-3DCD-225C-55DA23B4D7BF}"/>
                </a:ext>
              </a:extLst>
            </p:cNvPr>
            <p:cNvSpPr/>
            <p:nvPr/>
          </p:nvSpPr>
          <p:spPr>
            <a:xfrm>
              <a:off x="4479745" y="1568850"/>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引入高德</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JS API</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，直观展现程序功能，方便用户交互</a:t>
              </a:r>
            </a:p>
          </p:txBody>
        </p:sp>
        <p:sp>
          <p:nvSpPr>
            <p:cNvPr id="7" name="文本框 6">
              <a:extLst>
                <a:ext uri="{FF2B5EF4-FFF2-40B4-BE49-F238E27FC236}">
                  <a16:creationId xmlns:a16="http://schemas.microsoft.com/office/drawing/2014/main" id="{BA2BAA21-7276-7388-3755-E1B18AA549B6}"/>
                </a:ext>
              </a:extLst>
            </p:cNvPr>
            <p:cNvSpPr txBox="1"/>
            <p:nvPr/>
          </p:nvSpPr>
          <p:spPr>
            <a:xfrm>
              <a:off x="1394459" y="1604014"/>
              <a:ext cx="656484" cy="71505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23673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44">
            <a:extLst>
              <a:ext uri="{FF2B5EF4-FFF2-40B4-BE49-F238E27FC236}">
                <a16:creationId xmlns:a16="http://schemas.microsoft.com/office/drawing/2014/main" id="{FBF458F3-8051-F896-DC1C-035C144B7D60}"/>
              </a:ext>
            </a:extLst>
          </p:cNvPr>
          <p:cNvSpPr/>
          <p:nvPr/>
        </p:nvSpPr>
        <p:spPr>
          <a:xfrm>
            <a:off x="892284" y="5985681"/>
            <a:ext cx="10403840" cy="484862"/>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4DFAA7D9-448F-0990-1299-7FC5A33AFACC}"/>
              </a:ext>
            </a:extLst>
          </p:cNvPr>
          <p:cNvGrpSpPr/>
          <p:nvPr/>
        </p:nvGrpSpPr>
        <p:grpSpPr>
          <a:xfrm>
            <a:off x="394750" y="1009145"/>
            <a:ext cx="9519730" cy="765468"/>
            <a:chOff x="1339506" y="1216903"/>
            <a:chExt cx="9430618" cy="1368000"/>
          </a:xfrm>
        </p:grpSpPr>
        <p:sp>
          <p:nvSpPr>
            <p:cNvPr id="3" name="圆角矩形 44">
              <a:extLst>
                <a:ext uri="{FF2B5EF4-FFF2-40B4-BE49-F238E27FC236}">
                  <a16:creationId xmlns:a16="http://schemas.microsoft.com/office/drawing/2014/main" id="{ACE6FBB1-4C8C-E0F7-505F-C9F9BC998EAB}"/>
                </a:ext>
              </a:extLst>
            </p:cNvPr>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离页连接符 3">
              <a:extLst>
                <a:ext uri="{FF2B5EF4-FFF2-40B4-BE49-F238E27FC236}">
                  <a16:creationId xmlns:a16="http://schemas.microsoft.com/office/drawing/2014/main" id="{23AC45DF-4740-1F12-77C0-3BC5CE86AA03}"/>
                </a:ext>
              </a:extLst>
            </p:cNvPr>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4050012-1490-C0F5-B1AD-2DCFBD424564}"/>
                </a:ext>
              </a:extLst>
            </p:cNvPr>
            <p:cNvSpPr/>
            <p:nvPr/>
          </p:nvSpPr>
          <p:spPr>
            <a:xfrm>
              <a:off x="2095507" y="1520433"/>
              <a:ext cx="2737994"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1400" spc="300" dirty="0">
                  <a:solidFill>
                    <a:srgbClr val="0070C0"/>
                  </a:solidFill>
                  <a:latin typeface="微软雅黑" panose="020B0503020204020204" pitchFamily="34" charset="-122"/>
                  <a:ea typeface="微软雅黑" panose="020B0503020204020204" pitchFamily="34" charset="-122"/>
                </a:rPr>
                <a:t>数据清洗无效点</a:t>
              </a:r>
            </a:p>
          </p:txBody>
        </p:sp>
        <p:sp>
          <p:nvSpPr>
            <p:cNvPr id="6" name="矩形 5">
              <a:extLst>
                <a:ext uri="{FF2B5EF4-FFF2-40B4-BE49-F238E27FC236}">
                  <a16:creationId xmlns:a16="http://schemas.microsoft.com/office/drawing/2014/main" id="{EA259710-4959-4A7B-CB9E-5BE8D09F03AA}"/>
                </a:ext>
              </a:extLst>
            </p:cNvPr>
            <p:cNvSpPr/>
            <p:nvPr/>
          </p:nvSpPr>
          <p:spPr>
            <a:xfrm>
              <a:off x="4741435" y="1556746"/>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利用客户端目录下的</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爬虫程序爬取每日广东疫情数据</a:t>
              </a:r>
            </a:p>
          </p:txBody>
        </p:sp>
        <p:sp>
          <p:nvSpPr>
            <p:cNvPr id="7" name="文本框 6">
              <a:extLst>
                <a:ext uri="{FF2B5EF4-FFF2-40B4-BE49-F238E27FC236}">
                  <a16:creationId xmlns:a16="http://schemas.microsoft.com/office/drawing/2014/main" id="{80AB3736-F690-3EFD-F887-8CE73C4F3BDC}"/>
                </a:ext>
              </a:extLst>
            </p:cNvPr>
            <p:cNvSpPr txBox="1"/>
            <p:nvPr/>
          </p:nvSpPr>
          <p:spPr>
            <a:xfrm>
              <a:off x="1394459" y="1604014"/>
              <a:ext cx="656484" cy="71505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cxnSp>
        <p:nvCxnSpPr>
          <p:cNvPr id="9" name="连接符: 肘形 8">
            <a:extLst>
              <a:ext uri="{FF2B5EF4-FFF2-40B4-BE49-F238E27FC236}">
                <a16:creationId xmlns:a16="http://schemas.microsoft.com/office/drawing/2014/main" id="{8DC84598-F9FD-D3B3-4DCB-DC5CC46A518C}"/>
              </a:ext>
            </a:extLst>
          </p:cNvPr>
          <p:cNvCxnSpPr/>
          <p:nvPr/>
        </p:nvCxnSpPr>
        <p:spPr>
          <a:xfrm>
            <a:off x="291257" y="2079412"/>
            <a:ext cx="1510453" cy="934720"/>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13" name="连接符: 肘形 12">
            <a:extLst>
              <a:ext uri="{FF2B5EF4-FFF2-40B4-BE49-F238E27FC236}">
                <a16:creationId xmlns:a16="http://schemas.microsoft.com/office/drawing/2014/main" id="{627F99AF-3E66-B90D-B715-89F72F50F857}"/>
              </a:ext>
            </a:extLst>
          </p:cNvPr>
          <p:cNvCxnSpPr/>
          <p:nvPr/>
        </p:nvCxnSpPr>
        <p:spPr>
          <a:xfrm rot="16200000" flipH="1">
            <a:off x="1310644" y="3471333"/>
            <a:ext cx="1767840" cy="833120"/>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E3E16FFF-FD3F-1948-8850-A1C4B0518C77}"/>
              </a:ext>
            </a:extLst>
          </p:cNvPr>
          <p:cNvCxnSpPr>
            <a:cxnSpLocks/>
          </p:cNvCxnSpPr>
          <p:nvPr/>
        </p:nvCxnSpPr>
        <p:spPr>
          <a:xfrm>
            <a:off x="2589112" y="4771813"/>
            <a:ext cx="1595118" cy="924561"/>
          </a:xfrm>
          <a:prstGeom prst="bentConnector3">
            <a:avLst/>
          </a:prstGeom>
          <a:ln w="38100"/>
        </p:spPr>
        <p:style>
          <a:lnRef idx="1">
            <a:schemeClr val="accent1"/>
          </a:lnRef>
          <a:fillRef idx="0">
            <a:schemeClr val="accent1"/>
          </a:fillRef>
          <a:effectRef idx="0">
            <a:schemeClr val="accent1"/>
          </a:effectRef>
          <a:fontRef idx="minor">
            <a:schemeClr val="tx1"/>
          </a:fontRef>
        </p:style>
      </p:cxnSp>
      <p:sp>
        <p:nvSpPr>
          <p:cNvPr id="17" name="文本框 34">
            <a:extLst>
              <a:ext uri="{FF2B5EF4-FFF2-40B4-BE49-F238E27FC236}">
                <a16:creationId xmlns:a16="http://schemas.microsoft.com/office/drawing/2014/main" id="{C1CCF6A2-3994-5681-D696-1296C12C66BA}"/>
              </a:ext>
            </a:extLst>
          </p:cNvPr>
          <p:cNvSpPr>
            <a:spLocks noChangeArrowheads="1"/>
          </p:cNvSpPr>
          <p:nvPr/>
        </p:nvSpPr>
        <p:spPr bwMode="auto">
          <a:xfrm>
            <a:off x="1130042" y="2057398"/>
            <a:ext cx="10858757" cy="890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Step1. </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数据源选择和网页检查</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经过</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对稳定性和网页样式清晰度，以及公信度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的考察，选取了网易的疫情播报平台进行数据获取。接着对页面进行检查，在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Network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标签的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XHR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下发现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list-total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list-by-area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等蕴含各省份疫情数据的地址，并获知</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请求方法为</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GET</a:t>
            </a:r>
          </a:p>
        </p:txBody>
      </p:sp>
      <p:sp>
        <p:nvSpPr>
          <p:cNvPr id="18" name="文本框 34">
            <a:extLst>
              <a:ext uri="{FF2B5EF4-FFF2-40B4-BE49-F238E27FC236}">
                <a16:creationId xmlns:a16="http://schemas.microsoft.com/office/drawing/2014/main" id="{8D84BB1B-1074-2EB4-108F-3E374B6623C1}"/>
              </a:ext>
            </a:extLst>
          </p:cNvPr>
          <p:cNvSpPr>
            <a:spLocks noChangeArrowheads="1"/>
          </p:cNvSpPr>
          <p:nvPr/>
        </p:nvSpPr>
        <p:spPr bwMode="auto">
          <a:xfrm>
            <a:off x="1801710" y="2985995"/>
            <a:ext cx="10329330" cy="890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Step2. </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对网页发出请求并保存数据</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导入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requests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pandas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，以及</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json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包，发出请求并用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pandas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保存数据，并将接收到的</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字符串格式转为类似字典的</a:t>
            </a:r>
            <a:r>
              <a:rPr lang="en-US" altLang="zh-CN" sz="1200" b="1" dirty="0" err="1">
                <a:solidFill>
                  <a:schemeClr val="tx1">
                    <a:lumMod val="65000"/>
                    <a:lumOff val="35000"/>
                  </a:schemeClr>
                </a:solidFill>
                <a:latin typeface="微软雅黑" panose="020B0503020204020204" pitchFamily="34" charset="-122"/>
                <a:ea typeface="微软雅黑" panose="020B0503020204020204" pitchFamily="34" charset="-122"/>
              </a:rPr>
              <a:t>json</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格式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。网页中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list-total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下的</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areaTree</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的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children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标签包含各省实时数据，对其进行获取。定义</a:t>
            </a:r>
            <a:r>
              <a:rPr lang="en-US" altLang="zh-CN" sz="1200" dirty="0" err="1">
                <a:solidFill>
                  <a:schemeClr val="tx1">
                    <a:lumMod val="65000"/>
                    <a:lumOff val="35000"/>
                  </a:schemeClr>
                </a:solidFill>
                <a:latin typeface="Consolas" panose="020B0609020204030204" pitchFamily="49" charset="0"/>
                <a:ea typeface="微软雅黑" panose="020B0503020204020204" pitchFamily="34" charset="-122"/>
              </a:rPr>
              <a:t>data_province</a:t>
            </a:r>
            <a:r>
              <a:rPr lang="en-US" altLang="zh-CN" sz="1200" dirty="0">
                <a:solidFill>
                  <a:schemeClr val="tx1">
                    <a:lumMod val="65000"/>
                    <a:lumOff val="35000"/>
                  </a:schemeClr>
                </a:solidFill>
                <a:latin typeface="Consolas" panose="020B0609020204030204" pitchFamily="49" charset="0"/>
                <a:ea typeface="微软雅黑" panose="020B0503020204020204" pitchFamily="34" charset="-122"/>
              </a:rPr>
              <a:t> = data[‘</a:t>
            </a:r>
            <a:r>
              <a:rPr lang="en-US" altLang="zh-CN" sz="1200" dirty="0" err="1">
                <a:solidFill>
                  <a:schemeClr val="tx1">
                    <a:lumMod val="65000"/>
                    <a:lumOff val="35000"/>
                  </a:schemeClr>
                </a:solidFill>
                <a:latin typeface="Consolas" panose="020B0609020204030204" pitchFamily="49" charset="0"/>
                <a:ea typeface="微软雅黑" panose="020B0503020204020204" pitchFamily="34" charset="-122"/>
              </a:rPr>
              <a:t>areaTree</a:t>
            </a:r>
            <a:r>
              <a:rPr lang="en-US" altLang="zh-CN" sz="1200" dirty="0">
                <a:solidFill>
                  <a:schemeClr val="tx1">
                    <a:lumMod val="65000"/>
                    <a:lumOff val="35000"/>
                  </a:schemeClr>
                </a:solidFill>
                <a:latin typeface="Consolas" panose="020B0609020204030204" pitchFamily="49" charset="0"/>
                <a:ea typeface="微软雅黑" panose="020B0503020204020204" pitchFamily="34" charset="-122"/>
              </a:rPr>
              <a:t>’][2][‘children’]</a:t>
            </a:r>
            <a:r>
              <a:rPr lang="zh-CN" altLang="en-US" sz="1200" dirty="0">
                <a:solidFill>
                  <a:schemeClr val="tx1">
                    <a:lumMod val="65000"/>
                    <a:lumOff val="35000"/>
                  </a:schemeClr>
                </a:solidFill>
                <a:latin typeface="Consolas" panose="020B0609020204030204" pitchFamily="49" charset="0"/>
                <a:ea typeface="微软雅黑" panose="020B0503020204020204" pitchFamily="34" charset="-122"/>
              </a:rPr>
              <a:t>取出各省数据</a:t>
            </a:r>
            <a:endParaRPr lang="en-US" altLang="zh-CN" sz="1200" dirty="0">
              <a:solidFill>
                <a:schemeClr val="tx1">
                  <a:lumMod val="65000"/>
                  <a:lumOff val="35000"/>
                </a:schemeClr>
              </a:solidFill>
              <a:latin typeface="Consolas" panose="020B0609020204030204" pitchFamily="49" charset="0"/>
              <a:ea typeface="微软雅黑" panose="020B0503020204020204" pitchFamily="34" charset="-122"/>
            </a:endParaRPr>
          </a:p>
        </p:txBody>
      </p:sp>
      <p:sp>
        <p:nvSpPr>
          <p:cNvPr id="20" name="文本框 34">
            <a:extLst>
              <a:ext uri="{FF2B5EF4-FFF2-40B4-BE49-F238E27FC236}">
                <a16:creationId xmlns:a16="http://schemas.microsoft.com/office/drawing/2014/main" id="{1AEE107F-A47C-F891-C8D1-B2D47FC750B9}"/>
              </a:ext>
            </a:extLst>
          </p:cNvPr>
          <p:cNvSpPr>
            <a:spLocks noChangeArrowheads="1"/>
          </p:cNvSpPr>
          <p:nvPr/>
        </p:nvSpPr>
        <p:spPr bwMode="auto">
          <a:xfrm>
            <a:off x="2611124" y="3843216"/>
            <a:ext cx="9519916" cy="890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Step3.</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拆分、合并、剔除数据</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网站的</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数据中嵌套字典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，在</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逐个拆解数据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后得到 </a:t>
            </a:r>
            <a:r>
              <a:rPr lang="en-US" altLang="zh-CN" sz="1200" strike="sngStrike" dirty="0">
                <a:solidFill>
                  <a:schemeClr val="tx1">
                    <a:lumMod val="65000"/>
                    <a:lumOff val="35000"/>
                  </a:schemeClr>
                </a:solidFill>
                <a:latin typeface="微软雅黑" panose="020B0503020204020204" pitchFamily="34" charset="-122"/>
                <a:ea typeface="微软雅黑" panose="020B0503020204020204" pitchFamily="34" charset="-122"/>
              </a:rPr>
              <a:t>children/</a:t>
            </a:r>
            <a:r>
              <a:rPr lang="en-US" altLang="zh-CN" sz="1200" strike="sngStrike" dirty="0" err="1">
                <a:solidFill>
                  <a:schemeClr val="tx1">
                    <a:lumMod val="65000"/>
                    <a:lumOff val="35000"/>
                  </a:schemeClr>
                </a:solidFill>
                <a:latin typeface="微软雅黑" panose="020B0503020204020204" pitchFamily="34" charset="-122"/>
                <a:ea typeface="微软雅黑" panose="020B0503020204020204" pitchFamily="34" charset="-122"/>
              </a:rPr>
              <a:t>extData</a:t>
            </a:r>
            <a:r>
              <a:rPr lang="en-US" altLang="zh-CN" sz="1200" strike="sngStrike"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today/total/</a:t>
            </a:r>
            <a:r>
              <a:rPr lang="en-US" altLang="zh-CN" sz="1200" u="sng" dirty="0">
                <a:solidFill>
                  <a:schemeClr val="tx1">
                    <a:lumMod val="65000"/>
                    <a:lumOff val="35000"/>
                  </a:schemeClr>
                </a:solidFill>
                <a:latin typeface="微软雅黑" panose="020B0503020204020204" pitchFamily="34" charset="-122"/>
                <a:ea typeface="微软雅黑" panose="020B0503020204020204" pitchFamily="34" charset="-122"/>
              </a:rPr>
              <a:t>id/</a:t>
            </a:r>
            <a:r>
              <a:rPr lang="en-US" altLang="zh-CN" sz="1200" u="sng" dirty="0" err="1">
                <a:solidFill>
                  <a:schemeClr val="tx1">
                    <a:lumMod val="65000"/>
                    <a:lumOff val="35000"/>
                  </a:schemeClr>
                </a:solidFill>
                <a:latin typeface="微软雅黑" panose="020B0503020204020204" pitchFamily="34" charset="-122"/>
                <a:ea typeface="微软雅黑" panose="020B0503020204020204" pitchFamily="34" charset="-122"/>
              </a:rPr>
              <a:t>lastUpdateTime</a:t>
            </a:r>
            <a:r>
              <a:rPr lang="en-US" altLang="zh-CN" sz="1200" u="sng" dirty="0">
                <a:solidFill>
                  <a:schemeClr val="tx1">
                    <a:lumMod val="65000"/>
                    <a:lumOff val="35000"/>
                  </a:schemeClr>
                </a:solidFill>
                <a:latin typeface="微软雅黑" panose="020B0503020204020204" pitchFamily="34" charset="-122"/>
                <a:ea typeface="微软雅黑" panose="020B0503020204020204" pitchFamily="34" charset="-122"/>
              </a:rPr>
              <a:t>/name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，之后对删除线中数据（由于不分析地级市和空值）进行剔除，对下划线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个数据进行合并。</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文本框 34">
            <a:extLst>
              <a:ext uri="{FF2B5EF4-FFF2-40B4-BE49-F238E27FC236}">
                <a16:creationId xmlns:a16="http://schemas.microsoft.com/office/drawing/2014/main" id="{ECD4BC31-C65A-A738-042D-F4CB4A218332}"/>
              </a:ext>
            </a:extLst>
          </p:cNvPr>
          <p:cNvSpPr>
            <a:spLocks noChangeArrowheads="1"/>
          </p:cNvSpPr>
          <p:nvPr/>
        </p:nvSpPr>
        <p:spPr bwMode="auto">
          <a:xfrm>
            <a:off x="3386671" y="4918464"/>
            <a:ext cx="8690182" cy="61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Step4.</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 遍历</a:t>
            </a:r>
            <a:r>
              <a:rPr lang="en-US" altLang="zh-CN" sz="1200" b="1" dirty="0" err="1">
                <a:solidFill>
                  <a:schemeClr val="tx1">
                    <a:lumMod val="65000"/>
                    <a:lumOff val="35000"/>
                  </a:schemeClr>
                </a:solidFill>
                <a:latin typeface="微软雅黑" panose="020B0503020204020204" pitchFamily="34" charset="-122"/>
                <a:ea typeface="微软雅黑" panose="020B0503020204020204" pitchFamily="34" charset="-122"/>
              </a:rPr>
              <a:t>DataFrame</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，分类并导出为</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.csv</a:t>
            </a: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封装</a:t>
            </a:r>
            <a:r>
              <a:rPr lang="en-US" altLang="zh-CN" sz="1200" b="1" dirty="0" err="1">
                <a:solidFill>
                  <a:schemeClr val="tx1">
                    <a:lumMod val="65000"/>
                    <a:lumOff val="35000"/>
                  </a:schemeClr>
                </a:solidFill>
                <a:latin typeface="微软雅黑" panose="020B0503020204020204" pitchFamily="34" charset="-122"/>
                <a:ea typeface="微软雅黑" panose="020B0503020204020204" pitchFamily="34" charset="-122"/>
              </a:rPr>
              <a:t>get_data</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函数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并定义</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today_province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接收数据，封装</a:t>
            </a:r>
            <a:r>
              <a:rPr lang="en-US" altLang="zh-CN" sz="1200" b="1" dirty="0" err="1">
                <a:solidFill>
                  <a:schemeClr val="tx1">
                    <a:lumMod val="65000"/>
                    <a:lumOff val="35000"/>
                  </a:schemeClr>
                </a:solidFill>
                <a:latin typeface="微软雅黑" panose="020B0503020204020204" pitchFamily="34" charset="-122"/>
                <a:ea typeface="微软雅黑" panose="020B0503020204020204" pitchFamily="34" charset="-122"/>
              </a:rPr>
              <a:t>save_data</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函数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将文件保存在指定目录</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文本框 34">
            <a:extLst>
              <a:ext uri="{FF2B5EF4-FFF2-40B4-BE49-F238E27FC236}">
                <a16:creationId xmlns:a16="http://schemas.microsoft.com/office/drawing/2014/main" id="{FB9F6FAC-2B83-CA92-A60E-FD55684BDEF5}"/>
              </a:ext>
            </a:extLst>
          </p:cNvPr>
          <p:cNvSpPr>
            <a:spLocks noChangeArrowheads="1"/>
          </p:cNvSpPr>
          <p:nvPr/>
        </p:nvSpPr>
        <p:spPr bwMode="auto">
          <a:xfrm>
            <a:off x="450222" y="6059767"/>
            <a:ext cx="11287965" cy="336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gn="ctr">
              <a:lnSpc>
                <a:spcPct val="15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注：为了避免在不同的设备中出现运行</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文件错误的问题，实际程序利用了</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pip</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进行了打包</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21153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F0EBE6D-6527-FA2B-4899-88C1DC409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8963"/>
            <a:ext cx="12192000" cy="1538475"/>
          </a:xfrm>
          <a:prstGeom prst="rect">
            <a:avLst/>
          </a:prstGeom>
        </p:spPr>
      </p:pic>
      <p:cxnSp>
        <p:nvCxnSpPr>
          <p:cNvPr id="10" name="直接连接符 9">
            <a:extLst>
              <a:ext uri="{FF2B5EF4-FFF2-40B4-BE49-F238E27FC236}">
                <a16:creationId xmlns:a16="http://schemas.microsoft.com/office/drawing/2014/main" id="{B6151D3E-E0BC-D31C-B5FC-A0566FFB28D4}"/>
              </a:ext>
            </a:extLst>
          </p:cNvPr>
          <p:cNvCxnSpPr>
            <a:cxnSpLocks/>
          </p:cNvCxnSpPr>
          <p:nvPr/>
        </p:nvCxnSpPr>
        <p:spPr>
          <a:xfrm flipV="1">
            <a:off x="907627" y="1272327"/>
            <a:ext cx="1632201" cy="59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6">
            <a:extLst>
              <a:ext uri="{FF2B5EF4-FFF2-40B4-BE49-F238E27FC236}">
                <a16:creationId xmlns:a16="http://schemas.microsoft.com/office/drawing/2014/main" id="{D3302CE1-A6E3-563F-3ADD-CADBE0F7652F}"/>
              </a:ext>
            </a:extLst>
          </p:cNvPr>
          <p:cNvSpPr txBox="1"/>
          <p:nvPr/>
        </p:nvSpPr>
        <p:spPr>
          <a:xfrm>
            <a:off x="290580" y="959952"/>
            <a:ext cx="2772344" cy="312375"/>
          </a:xfrm>
          <a:prstGeom prst="rect">
            <a:avLst/>
          </a:prstGeom>
          <a:noFill/>
        </p:spPr>
        <p:txBody>
          <a:bodyPr wrap="square" lIns="0" tIns="47997" rIns="0" bIns="47997" rtlCol="0">
            <a:spAutoFit/>
          </a:bodyPr>
          <a:lstStyle/>
          <a:p>
            <a:pPr algn="ct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.csv</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文件示意</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 name="直接连接符 15">
            <a:extLst>
              <a:ext uri="{FF2B5EF4-FFF2-40B4-BE49-F238E27FC236}">
                <a16:creationId xmlns:a16="http://schemas.microsoft.com/office/drawing/2014/main" id="{7E94CD16-3CBA-F3B9-74FC-E12D85A05F9D}"/>
              </a:ext>
            </a:extLst>
          </p:cNvPr>
          <p:cNvCxnSpPr>
            <a:cxnSpLocks/>
          </p:cNvCxnSpPr>
          <p:nvPr/>
        </p:nvCxnSpPr>
        <p:spPr>
          <a:xfrm flipV="1">
            <a:off x="907627" y="3300934"/>
            <a:ext cx="1632201" cy="59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6">
            <a:extLst>
              <a:ext uri="{FF2B5EF4-FFF2-40B4-BE49-F238E27FC236}">
                <a16:creationId xmlns:a16="http://schemas.microsoft.com/office/drawing/2014/main" id="{BBBBCDFB-9E1B-A96D-FFD9-554CA7ACED0D}"/>
              </a:ext>
            </a:extLst>
          </p:cNvPr>
          <p:cNvSpPr txBox="1"/>
          <p:nvPr/>
        </p:nvSpPr>
        <p:spPr>
          <a:xfrm>
            <a:off x="344766" y="2988559"/>
            <a:ext cx="2772344" cy="312375"/>
          </a:xfrm>
          <a:prstGeom prst="rect">
            <a:avLst/>
          </a:prstGeom>
          <a:noFill/>
        </p:spPr>
        <p:txBody>
          <a:bodyPr wrap="square" lIns="0" tIns="47997" rIns="0" bIns="47997" rtlCol="0">
            <a:spAutoFit/>
          </a:bodyPr>
          <a:lstStyle/>
          <a:p>
            <a:pPr algn="ct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网页结构示意</a:t>
            </a:r>
          </a:p>
        </p:txBody>
      </p:sp>
      <p:pic>
        <p:nvPicPr>
          <p:cNvPr id="19" name="图片 18">
            <a:extLst>
              <a:ext uri="{FF2B5EF4-FFF2-40B4-BE49-F238E27FC236}">
                <a16:creationId xmlns:a16="http://schemas.microsoft.com/office/drawing/2014/main" id="{833BB06D-6E22-9CC2-8B25-57A3E6590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80" y="3300933"/>
            <a:ext cx="5523567" cy="3350479"/>
          </a:xfrm>
          <a:prstGeom prst="rect">
            <a:avLst/>
          </a:prstGeom>
        </p:spPr>
      </p:pic>
      <p:pic>
        <p:nvPicPr>
          <p:cNvPr id="21" name="图片 20">
            <a:extLst>
              <a:ext uri="{FF2B5EF4-FFF2-40B4-BE49-F238E27FC236}">
                <a16:creationId xmlns:a16="http://schemas.microsoft.com/office/drawing/2014/main" id="{DB3196ED-E865-AA23-C2C1-C2161D24D3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7008" y="2948031"/>
            <a:ext cx="2772344" cy="3895193"/>
          </a:xfrm>
          <a:prstGeom prst="rect">
            <a:avLst/>
          </a:prstGeom>
        </p:spPr>
      </p:pic>
    </p:spTree>
    <p:extLst>
      <p:ext uri="{BB962C8B-B14F-4D97-AF65-F5344CB8AC3E}">
        <p14:creationId xmlns:p14="http://schemas.microsoft.com/office/powerpoint/2010/main" val="2494486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3987D8E-730B-F1A3-F431-B55746C83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 y="996408"/>
            <a:ext cx="10180320" cy="5506194"/>
          </a:xfrm>
          <a:prstGeom prst="rect">
            <a:avLst/>
          </a:prstGeom>
        </p:spPr>
      </p:pic>
    </p:spTree>
    <p:extLst>
      <p:ext uri="{BB962C8B-B14F-4D97-AF65-F5344CB8AC3E}">
        <p14:creationId xmlns:p14="http://schemas.microsoft.com/office/powerpoint/2010/main" val="4230927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8341D28D-15ED-9C68-7842-287CDCCD19DF}"/>
              </a:ext>
            </a:extLst>
          </p:cNvPr>
          <p:cNvCxnSpPr>
            <a:cxnSpLocks/>
          </p:cNvCxnSpPr>
          <p:nvPr/>
        </p:nvCxnSpPr>
        <p:spPr>
          <a:xfrm>
            <a:off x="609600" y="1272327"/>
            <a:ext cx="22826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61BB734B-83FC-C4E9-83B5-9452A129DB84}"/>
              </a:ext>
            </a:extLst>
          </p:cNvPr>
          <p:cNvSpPr txBox="1"/>
          <p:nvPr/>
        </p:nvSpPr>
        <p:spPr>
          <a:xfrm>
            <a:off x="290580" y="959952"/>
            <a:ext cx="2772344" cy="312375"/>
          </a:xfrm>
          <a:prstGeom prst="rect">
            <a:avLst/>
          </a:prstGeom>
          <a:noFill/>
        </p:spPr>
        <p:txBody>
          <a:bodyPr wrap="square" lIns="0" tIns="47997" rIns="0" bIns="47997" rtlCol="0">
            <a:spAutoFit/>
          </a:bodyPr>
          <a:lstStyle/>
          <a:p>
            <a:pPr algn="ct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程序函数一角</a:t>
            </a:r>
          </a:p>
        </p:txBody>
      </p:sp>
      <p:pic>
        <p:nvPicPr>
          <p:cNvPr id="11" name="图片 10">
            <a:extLst>
              <a:ext uri="{FF2B5EF4-FFF2-40B4-BE49-F238E27FC236}">
                <a16:creationId xmlns:a16="http://schemas.microsoft.com/office/drawing/2014/main" id="{8888BD4E-274D-95B7-388D-812245077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350" y="4462874"/>
            <a:ext cx="4381725" cy="1435174"/>
          </a:xfrm>
          <a:prstGeom prst="rect">
            <a:avLst/>
          </a:prstGeom>
        </p:spPr>
      </p:pic>
      <p:pic>
        <p:nvPicPr>
          <p:cNvPr id="7" name="图片 6">
            <a:extLst>
              <a:ext uri="{FF2B5EF4-FFF2-40B4-BE49-F238E27FC236}">
                <a16:creationId xmlns:a16="http://schemas.microsoft.com/office/drawing/2014/main" id="{80BB4A6B-6F73-F54A-8335-B84156E4C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50" y="1829321"/>
            <a:ext cx="8287176" cy="2076557"/>
          </a:xfrm>
          <a:prstGeom prst="rect">
            <a:avLst/>
          </a:prstGeom>
        </p:spPr>
      </p:pic>
    </p:spTree>
    <p:extLst>
      <p:ext uri="{BB962C8B-B14F-4D97-AF65-F5344CB8AC3E}">
        <p14:creationId xmlns:p14="http://schemas.microsoft.com/office/powerpoint/2010/main" val="4255722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110143DC-7D82-65AB-673F-5A90A6F98AF5}"/>
              </a:ext>
            </a:extLst>
          </p:cNvPr>
          <p:cNvCxnSpPr>
            <a:cxnSpLocks/>
          </p:cNvCxnSpPr>
          <p:nvPr/>
        </p:nvCxnSpPr>
        <p:spPr>
          <a:xfrm>
            <a:off x="609600" y="1272327"/>
            <a:ext cx="22826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3E20F056-477E-A1B0-5247-549F7C0E0064}"/>
              </a:ext>
            </a:extLst>
          </p:cNvPr>
          <p:cNvSpPr txBox="1"/>
          <p:nvPr/>
        </p:nvSpPr>
        <p:spPr>
          <a:xfrm>
            <a:off x="358313" y="959952"/>
            <a:ext cx="2772344" cy="312375"/>
          </a:xfrm>
          <a:prstGeom prst="rect">
            <a:avLst/>
          </a:prstGeom>
          <a:noFill/>
        </p:spPr>
        <p:txBody>
          <a:bodyPr wrap="square" lIns="0" tIns="47997" rIns="0" bIns="47997" rtlCol="0">
            <a:spAutoFit/>
          </a:bodyPr>
          <a:lstStyle/>
          <a:p>
            <a:pPr algn="ct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利用</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QT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接收</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.csv</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文件内容</a:t>
            </a:r>
          </a:p>
        </p:txBody>
      </p:sp>
      <p:sp>
        <p:nvSpPr>
          <p:cNvPr id="4" name="圆角矩形 44">
            <a:extLst>
              <a:ext uri="{FF2B5EF4-FFF2-40B4-BE49-F238E27FC236}">
                <a16:creationId xmlns:a16="http://schemas.microsoft.com/office/drawing/2014/main" id="{D5EA1F96-0D31-06EA-3831-9829A74E9E61}"/>
              </a:ext>
            </a:extLst>
          </p:cNvPr>
          <p:cNvSpPr/>
          <p:nvPr/>
        </p:nvSpPr>
        <p:spPr>
          <a:xfrm>
            <a:off x="388006" y="1600564"/>
            <a:ext cx="11415988" cy="2388928"/>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34">
            <a:extLst>
              <a:ext uri="{FF2B5EF4-FFF2-40B4-BE49-F238E27FC236}">
                <a16:creationId xmlns:a16="http://schemas.microsoft.com/office/drawing/2014/main" id="{EE61D5EE-B7E0-C197-EB26-2401C75763EC}"/>
              </a:ext>
            </a:extLst>
          </p:cNvPr>
          <p:cNvSpPr>
            <a:spLocks noChangeArrowheads="1"/>
          </p:cNvSpPr>
          <p:nvPr/>
        </p:nvSpPr>
        <p:spPr bwMode="auto">
          <a:xfrm>
            <a:off x="452017" y="1920029"/>
            <a:ext cx="11287965" cy="189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在确认连接到网络后，使用</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Qprocess</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下</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startDetached</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成员函数启动打包好的爬虫程序以更新实时数据。（无网络则直接读取文件并在疫情标题栏附加（无网络）字样）</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之后使用</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ifstream</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打开并逐行放入字符串</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target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中。</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当检测到“广东”后，退出循环，并使用</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Qstring</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section</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函数以逗号为界进行分块，放入新的字符串中。</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最后使用字符串更新</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ui</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界面上的文字，达成目标</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A3F93AA8-A203-70E9-11D7-A6018CFA4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511" y="4603721"/>
            <a:ext cx="1670136" cy="1727289"/>
          </a:xfrm>
          <a:prstGeom prst="rect">
            <a:avLst/>
          </a:prstGeom>
        </p:spPr>
      </p:pic>
      <p:cxnSp>
        <p:nvCxnSpPr>
          <p:cNvPr id="8" name="直接连接符 7">
            <a:extLst>
              <a:ext uri="{FF2B5EF4-FFF2-40B4-BE49-F238E27FC236}">
                <a16:creationId xmlns:a16="http://schemas.microsoft.com/office/drawing/2014/main" id="{2C638D28-FCC8-BDC1-279A-420E872A197A}"/>
              </a:ext>
            </a:extLst>
          </p:cNvPr>
          <p:cNvCxnSpPr>
            <a:cxnSpLocks/>
          </p:cNvCxnSpPr>
          <p:nvPr/>
        </p:nvCxnSpPr>
        <p:spPr>
          <a:xfrm>
            <a:off x="625724" y="4379399"/>
            <a:ext cx="22826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6">
            <a:extLst>
              <a:ext uri="{FF2B5EF4-FFF2-40B4-BE49-F238E27FC236}">
                <a16:creationId xmlns:a16="http://schemas.microsoft.com/office/drawing/2014/main" id="{DC735E50-6771-C271-E425-187E1B3FE972}"/>
              </a:ext>
            </a:extLst>
          </p:cNvPr>
          <p:cNvSpPr txBox="1"/>
          <p:nvPr/>
        </p:nvSpPr>
        <p:spPr>
          <a:xfrm>
            <a:off x="374437" y="4067024"/>
            <a:ext cx="2772344" cy="312375"/>
          </a:xfrm>
          <a:prstGeom prst="rect">
            <a:avLst/>
          </a:prstGeom>
          <a:noFill/>
        </p:spPr>
        <p:txBody>
          <a:bodyPr wrap="square" lIns="0" tIns="47997" rIns="0" bIns="47997" rtlCol="0">
            <a:spAutoFit/>
          </a:bodyPr>
          <a:lstStyle/>
          <a:p>
            <a:pPr algn="ct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实际效果（</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2022/06/06</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a:t>
            </a:r>
          </a:p>
        </p:txBody>
      </p:sp>
      <p:pic>
        <p:nvPicPr>
          <p:cNvPr id="11" name="图片 10">
            <a:extLst>
              <a:ext uri="{FF2B5EF4-FFF2-40B4-BE49-F238E27FC236}">
                <a16:creationId xmlns:a16="http://schemas.microsoft.com/office/drawing/2014/main" id="{BF389F91-7B3C-8F34-F7C9-3787D8E06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6341" y="4603721"/>
            <a:ext cx="2184512" cy="1670136"/>
          </a:xfrm>
          <a:prstGeom prst="rect">
            <a:avLst/>
          </a:prstGeom>
        </p:spPr>
      </p:pic>
    </p:spTree>
    <p:extLst>
      <p:ext uri="{BB962C8B-B14F-4D97-AF65-F5344CB8AC3E}">
        <p14:creationId xmlns:p14="http://schemas.microsoft.com/office/powerpoint/2010/main" val="7429873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209563" cy="46166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Part.02</a:t>
            </a:r>
          </a:p>
        </p:txBody>
      </p:sp>
      <p:sp>
        <p:nvSpPr>
          <p:cNvPr id="9" name="文本框 8"/>
          <p:cNvSpPr txBox="1"/>
          <p:nvPr/>
        </p:nvSpPr>
        <p:spPr>
          <a:xfrm>
            <a:off x="3327403" y="4789618"/>
            <a:ext cx="5537199" cy="707887"/>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方案论证</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8883B68-0DE5-9384-9CBA-0D77C1504638}"/>
              </a:ext>
            </a:extLst>
          </p:cNvPr>
          <p:cNvGrpSpPr/>
          <p:nvPr/>
        </p:nvGrpSpPr>
        <p:grpSpPr>
          <a:xfrm>
            <a:off x="394750" y="1009145"/>
            <a:ext cx="9854075" cy="765468"/>
            <a:chOff x="1339506" y="1216903"/>
            <a:chExt cx="9761836" cy="1368000"/>
          </a:xfrm>
        </p:grpSpPr>
        <p:sp>
          <p:nvSpPr>
            <p:cNvPr id="3" name="圆角矩形 44">
              <a:extLst>
                <a:ext uri="{FF2B5EF4-FFF2-40B4-BE49-F238E27FC236}">
                  <a16:creationId xmlns:a16="http://schemas.microsoft.com/office/drawing/2014/main" id="{A2E5EB55-CA6C-F2C4-7389-D2AF6D9257DC}"/>
                </a:ext>
              </a:extLst>
            </p:cNvPr>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离页连接符 3">
              <a:extLst>
                <a:ext uri="{FF2B5EF4-FFF2-40B4-BE49-F238E27FC236}">
                  <a16:creationId xmlns:a16="http://schemas.microsoft.com/office/drawing/2014/main" id="{EE84E0D5-311C-46B6-2BBC-9070995ED8EE}"/>
                </a:ext>
              </a:extLst>
            </p:cNvPr>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F5B8E69C-4CF0-E6C8-FB01-8BDA5A0D091F}"/>
                </a:ext>
              </a:extLst>
            </p:cNvPr>
            <p:cNvSpPr/>
            <p:nvPr/>
          </p:nvSpPr>
          <p:spPr>
            <a:xfrm>
              <a:off x="2159277" y="1520433"/>
              <a:ext cx="3166068"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引入时间来点缀程序</a:t>
              </a:r>
            </a:p>
          </p:txBody>
        </p:sp>
        <p:sp>
          <p:nvSpPr>
            <p:cNvPr id="6" name="矩形 5">
              <a:extLst>
                <a:ext uri="{FF2B5EF4-FFF2-40B4-BE49-F238E27FC236}">
                  <a16:creationId xmlns:a16="http://schemas.microsoft.com/office/drawing/2014/main" id="{4E028775-56D8-C087-3659-5B4C9A8AAB3F}"/>
                </a:ext>
              </a:extLst>
            </p:cNvPr>
            <p:cNvSpPr/>
            <p:nvPr/>
          </p:nvSpPr>
          <p:spPr>
            <a:xfrm>
              <a:off x="5072653" y="1520433"/>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利用系统时间进行判断与人性化设计</a:t>
              </a:r>
            </a:p>
          </p:txBody>
        </p:sp>
        <p:sp>
          <p:nvSpPr>
            <p:cNvPr id="7" name="文本框 6">
              <a:extLst>
                <a:ext uri="{FF2B5EF4-FFF2-40B4-BE49-F238E27FC236}">
                  <a16:creationId xmlns:a16="http://schemas.microsoft.com/office/drawing/2014/main" id="{828148BF-CD76-229B-09B4-7407E64F4666}"/>
                </a:ext>
              </a:extLst>
            </p:cNvPr>
            <p:cNvSpPr txBox="1"/>
            <p:nvPr/>
          </p:nvSpPr>
          <p:spPr>
            <a:xfrm>
              <a:off x="1394459" y="1604014"/>
              <a:ext cx="656484" cy="71505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4" name="圆角矩形 44">
            <a:extLst>
              <a:ext uri="{FF2B5EF4-FFF2-40B4-BE49-F238E27FC236}">
                <a16:creationId xmlns:a16="http://schemas.microsoft.com/office/drawing/2014/main" id="{D76269AD-CC5A-25A8-45D9-9D3B5A23918B}"/>
              </a:ext>
            </a:extLst>
          </p:cNvPr>
          <p:cNvSpPr/>
          <p:nvPr/>
        </p:nvSpPr>
        <p:spPr>
          <a:xfrm>
            <a:off x="450222" y="2020512"/>
            <a:ext cx="11415988" cy="1948661"/>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34">
            <a:extLst>
              <a:ext uri="{FF2B5EF4-FFF2-40B4-BE49-F238E27FC236}">
                <a16:creationId xmlns:a16="http://schemas.microsoft.com/office/drawing/2014/main" id="{95699707-0999-981E-A6E7-CA7C7AFDA49A}"/>
              </a:ext>
            </a:extLst>
          </p:cNvPr>
          <p:cNvSpPr>
            <a:spLocks noChangeArrowheads="1"/>
          </p:cNvSpPr>
          <p:nvPr/>
        </p:nvSpPr>
        <p:spPr bwMode="auto">
          <a:xfrm>
            <a:off x="452017" y="2261312"/>
            <a:ext cx="11287965" cy="49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gn="ctr">
              <a:lnSpc>
                <a:spcPct val="150000"/>
              </a:lnSpc>
            </a:pPr>
            <a:r>
              <a:rPr lang="zh-CN" altLang="en-US" sz="2000" spc="300" dirty="0">
                <a:solidFill>
                  <a:srgbClr val="0070C0"/>
                </a:solidFill>
                <a:latin typeface="微软雅黑" panose="020B0503020204020204" pitchFamily="34" charset="-122"/>
                <a:ea typeface="微软雅黑" panose="020B0503020204020204" pitchFamily="34" charset="-122"/>
              </a:rPr>
              <a:t>用法一：提示登录时间</a:t>
            </a:r>
            <a:endParaRPr lang="en-US" altLang="zh-CN" sz="2000" spc="300" dirty="0">
              <a:solidFill>
                <a:srgbClr val="0070C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F1A734BF-8833-28DD-F55E-9BB48A510CB3}"/>
              </a:ext>
            </a:extLst>
          </p:cNvPr>
          <p:cNvSpPr/>
          <p:nvPr/>
        </p:nvSpPr>
        <p:spPr>
          <a:xfrm>
            <a:off x="557828" y="2760932"/>
            <a:ext cx="11070064" cy="790601"/>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使用</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Qtimer</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QDateTime</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类获取当前系统时间，并利用特定语法规则转换为</a:t>
            </a:r>
            <a:r>
              <a:rPr lang="en-US" altLang="zh-CN" sz="1600" dirty="0">
                <a:solidFill>
                  <a:schemeClr val="tx1">
                    <a:lumMod val="65000"/>
                    <a:lumOff val="35000"/>
                  </a:schemeClr>
                </a:solidFill>
                <a:latin typeface="Consolas" panose="020B0609020204030204" pitchFamily="49" charset="0"/>
                <a:ea typeface="微软雅黑" panose="020B0503020204020204" pitchFamily="34" charset="-122"/>
              </a:rPr>
              <a:t>”</a:t>
            </a:r>
            <a:r>
              <a:rPr lang="en-US" altLang="zh-CN" sz="1600" dirty="0" err="1">
                <a:solidFill>
                  <a:schemeClr val="tx1">
                    <a:lumMod val="65000"/>
                    <a:lumOff val="35000"/>
                  </a:schemeClr>
                </a:solidFill>
                <a:latin typeface="Consolas" panose="020B0609020204030204" pitchFamily="49" charset="0"/>
                <a:ea typeface="微软雅黑" panose="020B0503020204020204" pitchFamily="34" charset="-122"/>
              </a:rPr>
              <a:t>yyyy</a:t>
            </a:r>
            <a:r>
              <a:rPr lang="en-US" altLang="zh-CN" sz="1600" dirty="0">
                <a:solidFill>
                  <a:schemeClr val="tx1">
                    <a:lumMod val="65000"/>
                    <a:lumOff val="35000"/>
                  </a:schemeClr>
                </a:solidFill>
                <a:latin typeface="Consolas" panose="020B0609020204030204" pitchFamily="49" charset="0"/>
                <a:ea typeface="微软雅黑" panose="020B0503020204020204" pitchFamily="34" charset="-122"/>
              </a:rPr>
              <a:t>-MM-dd </a:t>
            </a:r>
            <a:r>
              <a:rPr lang="en-US" altLang="zh-CN" sz="1600" dirty="0" err="1">
                <a:solidFill>
                  <a:schemeClr val="tx1">
                    <a:lumMod val="65000"/>
                    <a:lumOff val="35000"/>
                  </a:schemeClr>
                </a:solidFill>
                <a:latin typeface="Consolas" panose="020B0609020204030204" pitchFamily="49" charset="0"/>
                <a:ea typeface="微软雅黑" panose="020B0503020204020204" pitchFamily="34" charset="-122"/>
              </a:rPr>
              <a:t>hh:mm:ss</a:t>
            </a:r>
            <a:r>
              <a:rPr lang="en-US" altLang="zh-CN" sz="1600" dirty="0">
                <a:solidFill>
                  <a:schemeClr val="tx1">
                    <a:lumMod val="65000"/>
                    <a:lumOff val="35000"/>
                  </a:schemeClr>
                </a:solidFill>
                <a:latin typeface="Consolas" panose="020B0609020204030204" pitchFamily="49" charset="0"/>
                <a:ea typeface="微软雅黑" panose="020B0503020204020204" pitchFamily="34" charset="-122"/>
              </a:rPr>
              <a:t> </a:t>
            </a:r>
            <a:r>
              <a:rPr lang="en-US" altLang="zh-CN" sz="1600" dirty="0" err="1">
                <a:solidFill>
                  <a:schemeClr val="tx1">
                    <a:lumMod val="65000"/>
                    <a:lumOff val="35000"/>
                  </a:schemeClr>
                </a:solidFill>
                <a:latin typeface="Consolas" panose="020B0609020204030204" pitchFamily="49" charset="0"/>
                <a:ea typeface="微软雅黑" panose="020B0503020204020204" pitchFamily="34" charset="-122"/>
              </a:rPr>
              <a:t>dddd</a:t>
            </a:r>
            <a:r>
              <a:rPr lang="en-US" altLang="zh-CN" sz="1600" dirty="0">
                <a:solidFill>
                  <a:schemeClr val="tx1">
                    <a:lumMod val="65000"/>
                    <a:lumOff val="35000"/>
                  </a:schemeClr>
                </a:solidFill>
                <a:latin typeface="Consolas" panose="020B0609020204030204" pitchFamily="49" charset="0"/>
                <a:ea typeface="微软雅黑" panose="020B0503020204020204" pitchFamily="34" charset="-122"/>
              </a:rPr>
              <a:t>”</a:t>
            </a:r>
            <a:r>
              <a:rPr lang="zh-CN" altLang="en-US" sz="1600" dirty="0">
                <a:solidFill>
                  <a:schemeClr val="tx1">
                    <a:lumMod val="65000"/>
                    <a:lumOff val="35000"/>
                  </a:schemeClr>
                </a:solidFill>
                <a:latin typeface="Consolas" panose="020B0609020204030204" pitchFamily="49" charset="0"/>
                <a:ea typeface="微软雅黑" panose="020B0503020204020204" pitchFamily="34" charset="-122"/>
              </a:rPr>
              <a:t>格式。</a:t>
            </a:r>
            <a:endParaRPr lang="en-US" altLang="zh-CN" sz="1600" dirty="0">
              <a:solidFill>
                <a:schemeClr val="tx1">
                  <a:lumMod val="65000"/>
                  <a:lumOff val="35000"/>
                </a:schemeClr>
              </a:solidFill>
              <a:latin typeface="Consolas" panose="020B0609020204030204" pitchFamily="49" charset="0"/>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Consolas" panose="020B0609020204030204" pitchFamily="49" charset="0"/>
                <a:ea typeface="微软雅黑" panose="020B0503020204020204" pitchFamily="34" charset="-122"/>
              </a:rPr>
              <a:t>在主界面</a:t>
            </a:r>
            <a:r>
              <a:rPr lang="en-US" altLang="zh-CN" sz="1600" dirty="0">
                <a:solidFill>
                  <a:schemeClr val="tx1">
                    <a:lumMod val="65000"/>
                    <a:lumOff val="35000"/>
                  </a:schemeClr>
                </a:solidFill>
                <a:latin typeface="Consolas" panose="020B0609020204030204" pitchFamily="49" charset="0"/>
                <a:ea typeface="微软雅黑" panose="020B0503020204020204" pitchFamily="34" charset="-122"/>
              </a:rPr>
              <a:t>(</a:t>
            </a:r>
            <a:r>
              <a:rPr lang="en-US" altLang="zh-CN" sz="1600" dirty="0" err="1">
                <a:solidFill>
                  <a:schemeClr val="tx1">
                    <a:lumMod val="65000"/>
                    <a:lumOff val="35000"/>
                  </a:schemeClr>
                </a:solidFill>
                <a:latin typeface="Consolas" panose="020B0609020204030204" pitchFamily="49" charset="0"/>
                <a:ea typeface="微软雅黑" panose="020B0503020204020204" pitchFamily="34" charset="-122"/>
              </a:rPr>
              <a:t>QMainWindow</a:t>
            </a:r>
            <a:r>
              <a:rPr lang="en-US" altLang="zh-CN" sz="1600" dirty="0">
                <a:solidFill>
                  <a:schemeClr val="tx1">
                    <a:lumMod val="65000"/>
                    <a:lumOff val="35000"/>
                  </a:schemeClr>
                </a:solidFill>
                <a:latin typeface="Consolas" panose="020B0609020204030204" pitchFamily="49" charset="0"/>
                <a:ea typeface="微软雅黑" panose="020B0503020204020204" pitchFamily="34" charset="-122"/>
              </a:rPr>
              <a:t>)</a:t>
            </a:r>
            <a:r>
              <a:rPr lang="zh-CN" altLang="en-US" sz="1600" dirty="0">
                <a:solidFill>
                  <a:schemeClr val="tx1">
                    <a:lumMod val="65000"/>
                    <a:lumOff val="35000"/>
                  </a:schemeClr>
                </a:solidFill>
                <a:latin typeface="Consolas" panose="020B0609020204030204" pitchFamily="49" charset="0"/>
                <a:ea typeface="微软雅黑" panose="020B0503020204020204" pitchFamily="34" charset="-122"/>
              </a:rPr>
              <a:t>下的状态栏处写入时间</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圆角矩形 44">
            <a:extLst>
              <a:ext uri="{FF2B5EF4-FFF2-40B4-BE49-F238E27FC236}">
                <a16:creationId xmlns:a16="http://schemas.microsoft.com/office/drawing/2014/main" id="{DE116A84-D8D7-C0D9-948F-E3DA092C1F8C}"/>
              </a:ext>
            </a:extLst>
          </p:cNvPr>
          <p:cNvSpPr/>
          <p:nvPr/>
        </p:nvSpPr>
        <p:spPr>
          <a:xfrm>
            <a:off x="450222" y="4277965"/>
            <a:ext cx="11415988" cy="1885768"/>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34">
            <a:extLst>
              <a:ext uri="{FF2B5EF4-FFF2-40B4-BE49-F238E27FC236}">
                <a16:creationId xmlns:a16="http://schemas.microsoft.com/office/drawing/2014/main" id="{E5E2DA1F-56AE-6957-C413-514A35BD8D04}"/>
              </a:ext>
            </a:extLst>
          </p:cNvPr>
          <p:cNvSpPr>
            <a:spLocks noChangeArrowheads="1"/>
          </p:cNvSpPr>
          <p:nvPr/>
        </p:nvSpPr>
        <p:spPr bwMode="auto">
          <a:xfrm>
            <a:off x="452017" y="4518765"/>
            <a:ext cx="11287965" cy="49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gn="ctr">
              <a:lnSpc>
                <a:spcPct val="150000"/>
              </a:lnSpc>
            </a:pPr>
            <a:r>
              <a:rPr lang="zh-CN" altLang="en-US" sz="2000" spc="300" dirty="0">
                <a:solidFill>
                  <a:srgbClr val="0070C0"/>
                </a:solidFill>
                <a:latin typeface="微软雅黑" panose="020B0503020204020204" pitchFamily="34" charset="-122"/>
                <a:ea typeface="微软雅黑" panose="020B0503020204020204" pitchFamily="34" charset="-122"/>
              </a:rPr>
              <a:t>用法二：进行格式限制和逻辑判断</a:t>
            </a:r>
            <a:endParaRPr lang="en-US" altLang="zh-CN" sz="2000" spc="300" dirty="0">
              <a:solidFill>
                <a:srgbClr val="0070C0"/>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F042FED7-CADC-3EB3-87B9-707AAC4CD9BA}"/>
              </a:ext>
            </a:extLst>
          </p:cNvPr>
          <p:cNvSpPr/>
          <p:nvPr/>
        </p:nvSpPr>
        <p:spPr>
          <a:xfrm>
            <a:off x="557828" y="5018385"/>
            <a:ext cx="11070064" cy="787523"/>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在添加普通人员时，在“留校起始时间”和“离校时间”两栏用</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QDateEdit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进行格式限制。</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当检测到留校起始时间晚于离校时间时，视为逻辑错误，系统不予添加，提示重新设置。</a:t>
            </a:r>
          </a:p>
        </p:txBody>
      </p:sp>
    </p:spTree>
    <p:extLst>
      <p:ext uri="{BB962C8B-B14F-4D97-AF65-F5344CB8AC3E}">
        <p14:creationId xmlns:p14="http://schemas.microsoft.com/office/powerpoint/2010/main" val="3105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44">
            <a:extLst>
              <a:ext uri="{FF2B5EF4-FFF2-40B4-BE49-F238E27FC236}">
                <a16:creationId xmlns:a16="http://schemas.microsoft.com/office/drawing/2014/main" id="{658DB479-1B68-054C-2EC9-29772F634CF3}"/>
              </a:ext>
            </a:extLst>
          </p:cNvPr>
          <p:cNvSpPr/>
          <p:nvPr/>
        </p:nvSpPr>
        <p:spPr>
          <a:xfrm>
            <a:off x="388006" y="2251424"/>
            <a:ext cx="11415988" cy="2815029"/>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34">
            <a:extLst>
              <a:ext uri="{FF2B5EF4-FFF2-40B4-BE49-F238E27FC236}">
                <a16:creationId xmlns:a16="http://schemas.microsoft.com/office/drawing/2014/main" id="{32961DC5-90B9-DC2E-EFA1-1907F8F93E86}"/>
              </a:ext>
            </a:extLst>
          </p:cNvPr>
          <p:cNvSpPr>
            <a:spLocks noChangeArrowheads="1"/>
          </p:cNvSpPr>
          <p:nvPr/>
        </p:nvSpPr>
        <p:spPr bwMode="auto">
          <a:xfrm>
            <a:off x="389801" y="2492224"/>
            <a:ext cx="11287965" cy="49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gn="ctr">
              <a:lnSpc>
                <a:spcPct val="150000"/>
              </a:lnSpc>
            </a:pPr>
            <a:r>
              <a:rPr lang="zh-CN" altLang="en-US" sz="2000" spc="300" dirty="0">
                <a:solidFill>
                  <a:srgbClr val="0070C0"/>
                </a:solidFill>
                <a:latin typeface="微软雅黑" panose="020B0503020204020204" pitchFamily="34" charset="-122"/>
                <a:ea typeface="微软雅黑" panose="020B0503020204020204" pitchFamily="34" charset="-122"/>
              </a:rPr>
              <a:t>用法三：给人员标记颜色</a:t>
            </a:r>
            <a:endParaRPr lang="en-US" altLang="zh-CN" sz="2000" spc="300" dirty="0">
              <a:solidFill>
                <a:srgbClr val="0070C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F21EDFD7-7430-20A9-F5A7-6EBF04D5378B}"/>
              </a:ext>
            </a:extLst>
          </p:cNvPr>
          <p:cNvSpPr/>
          <p:nvPr/>
        </p:nvSpPr>
        <p:spPr>
          <a:xfrm>
            <a:off x="498751" y="3108851"/>
            <a:ext cx="11070064" cy="1525802"/>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利用</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Qdate</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类引入当前日期，在人员列表每次的初始化和更新中，与每位人员的离校时间进行比较。</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① 离校时间早于当前时间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该人员需要立即离校，在所在行首标上红色</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setBackground</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(Qt::red))</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② 离校时间等于当前时间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该人员需要今日之内离校，所在行首标上黄色；</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③ 晚于当前时间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该人员当前不需要离校，保持原来的颜色</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14807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44">
            <a:extLst>
              <a:ext uri="{FF2B5EF4-FFF2-40B4-BE49-F238E27FC236}">
                <a16:creationId xmlns:a16="http://schemas.microsoft.com/office/drawing/2014/main" id="{9A325289-F7E2-5454-1E85-484A55EAEC17}"/>
              </a:ext>
            </a:extLst>
          </p:cNvPr>
          <p:cNvSpPr/>
          <p:nvPr/>
        </p:nvSpPr>
        <p:spPr>
          <a:xfrm>
            <a:off x="304799" y="5876257"/>
            <a:ext cx="11343407" cy="687103"/>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a:extLst>
              <a:ext uri="{FF2B5EF4-FFF2-40B4-BE49-F238E27FC236}">
                <a16:creationId xmlns:a16="http://schemas.microsoft.com/office/drawing/2014/main" id="{024B9C9B-6343-D961-2914-BA7430BE8C49}"/>
              </a:ext>
            </a:extLst>
          </p:cNvPr>
          <p:cNvGrpSpPr/>
          <p:nvPr/>
        </p:nvGrpSpPr>
        <p:grpSpPr>
          <a:xfrm>
            <a:off x="1408342" y="1107598"/>
            <a:ext cx="8801567" cy="1368000"/>
            <a:chOff x="1339492" y="1216903"/>
            <a:chExt cx="8801566" cy="1368000"/>
          </a:xfrm>
        </p:grpSpPr>
        <p:sp>
          <p:nvSpPr>
            <p:cNvPr id="9" name="圆角矩形 44">
              <a:extLst>
                <a:ext uri="{FF2B5EF4-FFF2-40B4-BE49-F238E27FC236}">
                  <a16:creationId xmlns:a16="http://schemas.microsoft.com/office/drawing/2014/main" id="{206BA917-44EB-BEAF-6898-068BFCA88BF6}"/>
                </a:ext>
              </a:extLst>
            </p:cNvPr>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离页连接符 9">
              <a:extLst>
                <a:ext uri="{FF2B5EF4-FFF2-40B4-BE49-F238E27FC236}">
                  <a16:creationId xmlns:a16="http://schemas.microsoft.com/office/drawing/2014/main" id="{06A369D8-C577-F984-9C6F-3475A74F3C6C}"/>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2E3C4F3-A77A-AB87-0EB0-11F8B6AEA059}"/>
                </a:ext>
              </a:extLst>
            </p:cNvPr>
            <p:cNvSpPr/>
            <p:nvPr/>
          </p:nvSpPr>
          <p:spPr>
            <a:xfrm>
              <a:off x="2159277" y="1520433"/>
              <a:ext cx="13862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权限设计人性化</a:t>
              </a:r>
            </a:p>
          </p:txBody>
        </p:sp>
        <p:sp>
          <p:nvSpPr>
            <p:cNvPr id="12" name="矩形 11">
              <a:extLst>
                <a:ext uri="{FF2B5EF4-FFF2-40B4-BE49-F238E27FC236}">
                  <a16:creationId xmlns:a16="http://schemas.microsoft.com/office/drawing/2014/main" id="{A327D921-DA8E-2040-A584-E3B53C891481}"/>
                </a:ext>
              </a:extLst>
            </p:cNvPr>
            <p:cNvSpPr/>
            <p:nvPr/>
          </p:nvSpPr>
          <p:spPr>
            <a:xfrm>
              <a:off x="3498150" y="1292773"/>
              <a:ext cx="6489558" cy="125726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①从未注册访客只能查看普通人员的部分信息，到普通人员可以查看和修改个人信息，再到管理员可以查看并修改普通人员的所有信息，最后到超管可以管理所有管理员，权限分明</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②对所有类内成员变量用</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private</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修饰，只提供</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get__</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set__</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函数作为访问接口</a:t>
              </a:r>
            </a:p>
          </p:txBody>
        </p:sp>
        <p:sp>
          <p:nvSpPr>
            <p:cNvPr id="13" name="文本框 12">
              <a:extLst>
                <a:ext uri="{FF2B5EF4-FFF2-40B4-BE49-F238E27FC236}">
                  <a16:creationId xmlns:a16="http://schemas.microsoft.com/office/drawing/2014/main" id="{6177FD2A-AFFE-376A-0982-560514491770}"/>
                </a:ext>
              </a:extLst>
            </p:cNvPr>
            <p:cNvSpPr txBox="1"/>
            <p:nvPr/>
          </p:nvSpPr>
          <p:spPr>
            <a:xfrm>
              <a:off x="1394459" y="17008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0" name="组合 19">
            <a:extLst>
              <a:ext uri="{FF2B5EF4-FFF2-40B4-BE49-F238E27FC236}">
                <a16:creationId xmlns:a16="http://schemas.microsoft.com/office/drawing/2014/main" id="{845A64F4-22F6-13A1-BCD8-4BF3C4F05275}"/>
              </a:ext>
            </a:extLst>
          </p:cNvPr>
          <p:cNvGrpSpPr/>
          <p:nvPr/>
        </p:nvGrpSpPr>
        <p:grpSpPr>
          <a:xfrm>
            <a:off x="2050943" y="2669053"/>
            <a:ext cx="8794582" cy="1368000"/>
            <a:chOff x="2050942" y="3052737"/>
            <a:chExt cx="8794581" cy="1368000"/>
          </a:xfrm>
        </p:grpSpPr>
        <p:sp>
          <p:nvSpPr>
            <p:cNvPr id="21" name="圆角矩形 50">
              <a:extLst>
                <a:ext uri="{FF2B5EF4-FFF2-40B4-BE49-F238E27FC236}">
                  <a16:creationId xmlns:a16="http://schemas.microsoft.com/office/drawing/2014/main" id="{BA8E38A4-D6B9-1ACF-F6FA-0028B5308CDE}"/>
                </a:ext>
              </a:extLst>
            </p:cNvPr>
            <p:cNvSpPr/>
            <p:nvPr/>
          </p:nvSpPr>
          <p:spPr>
            <a:xfrm>
              <a:off x="2205523"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离页连接符 21">
              <a:extLst>
                <a:ext uri="{FF2B5EF4-FFF2-40B4-BE49-F238E27FC236}">
                  <a16:creationId xmlns:a16="http://schemas.microsoft.com/office/drawing/2014/main" id="{F6D2833F-5E61-EA14-ABD1-298D073D2648}"/>
                </a:ext>
              </a:extLst>
            </p:cNvPr>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055B043E-29B3-2AB3-1743-617CA4D8D93E}"/>
                </a:ext>
              </a:extLst>
            </p:cNvPr>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基类指针</a:t>
              </a:r>
            </a:p>
          </p:txBody>
        </p:sp>
        <p:sp>
          <p:nvSpPr>
            <p:cNvPr id="24" name="矩形 23">
              <a:extLst>
                <a:ext uri="{FF2B5EF4-FFF2-40B4-BE49-F238E27FC236}">
                  <a16:creationId xmlns:a16="http://schemas.microsoft.com/office/drawing/2014/main" id="{9A948D34-9994-76F7-59BE-9BC95B6DB9FC}"/>
                </a:ext>
              </a:extLst>
            </p:cNvPr>
            <p:cNvSpPr/>
            <p:nvPr/>
          </p:nvSpPr>
          <p:spPr>
            <a:xfrm>
              <a:off x="4645552" y="3402566"/>
              <a:ext cx="5990589" cy="657103"/>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当根据情况对不同类进行操作时，定义基类指针，在判断过后再根据结果使用</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new</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运算符确定指向，节省代码量，使代码更有可读性</a:t>
              </a:r>
            </a:p>
          </p:txBody>
        </p:sp>
        <p:sp>
          <p:nvSpPr>
            <p:cNvPr id="25" name="文本框 24">
              <a:extLst>
                <a:ext uri="{FF2B5EF4-FFF2-40B4-BE49-F238E27FC236}">
                  <a16:creationId xmlns:a16="http://schemas.microsoft.com/office/drawing/2014/main" id="{0855C8ED-C30A-0E37-AC3A-D7E1581CB9D5}"/>
                </a:ext>
              </a:extLst>
            </p:cNvPr>
            <p:cNvSpPr txBox="1"/>
            <p:nvPr/>
          </p:nvSpPr>
          <p:spPr>
            <a:xfrm>
              <a:off x="2105909" y="35591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B89F46CE-02AD-1AD2-F659-0D7CD1A6D4EF}"/>
              </a:ext>
            </a:extLst>
          </p:cNvPr>
          <p:cNvGrpSpPr/>
          <p:nvPr/>
        </p:nvGrpSpPr>
        <p:grpSpPr>
          <a:xfrm>
            <a:off x="1408341" y="4204727"/>
            <a:ext cx="8801567" cy="1368000"/>
            <a:chOff x="1339492" y="1216903"/>
            <a:chExt cx="8801566" cy="1368000"/>
          </a:xfrm>
        </p:grpSpPr>
        <p:sp>
          <p:nvSpPr>
            <p:cNvPr id="27" name="圆角矩形 44">
              <a:extLst>
                <a:ext uri="{FF2B5EF4-FFF2-40B4-BE49-F238E27FC236}">
                  <a16:creationId xmlns:a16="http://schemas.microsoft.com/office/drawing/2014/main" id="{C6BD885B-6291-376E-A878-DCB36505D5F1}"/>
                </a:ext>
              </a:extLst>
            </p:cNvPr>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离页连接符 27">
              <a:extLst>
                <a:ext uri="{FF2B5EF4-FFF2-40B4-BE49-F238E27FC236}">
                  <a16:creationId xmlns:a16="http://schemas.microsoft.com/office/drawing/2014/main" id="{F49C5E57-52E9-DDFD-8191-8EF49F54BCF7}"/>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84C01579-1E0D-B1FB-96AB-3F37607F515E}"/>
                </a:ext>
              </a:extLst>
            </p:cNvPr>
            <p:cNvSpPr/>
            <p:nvPr/>
          </p:nvSpPr>
          <p:spPr>
            <a:xfrm>
              <a:off x="2159277" y="1520433"/>
              <a:ext cx="13862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细节与现实</a:t>
              </a:r>
            </a:p>
          </p:txBody>
        </p:sp>
        <p:sp>
          <p:nvSpPr>
            <p:cNvPr id="30" name="矩形 29">
              <a:extLst>
                <a:ext uri="{FF2B5EF4-FFF2-40B4-BE49-F238E27FC236}">
                  <a16:creationId xmlns:a16="http://schemas.microsoft.com/office/drawing/2014/main" id="{E09B10FF-CBA0-D357-B209-AB17AB6A5CA9}"/>
                </a:ext>
              </a:extLst>
            </p:cNvPr>
            <p:cNvSpPr/>
            <p:nvPr/>
          </p:nvSpPr>
          <p:spPr>
            <a:xfrm>
              <a:off x="3498150" y="1292773"/>
              <a:ext cx="6489558" cy="125726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①在用户进行增删改查等操作时，针对不同的错误进行人性化反馈。</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②实现对密码加密的操作，以及显示</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隐藏密码的功能。</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③针对隔离人员，系统实现根据人员类型自动设置“</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C4</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”或“中心酒店”等住所进行隔离</a:t>
              </a:r>
            </a:p>
          </p:txBody>
        </p:sp>
        <p:sp>
          <p:nvSpPr>
            <p:cNvPr id="31" name="文本框 30">
              <a:extLst>
                <a:ext uri="{FF2B5EF4-FFF2-40B4-BE49-F238E27FC236}">
                  <a16:creationId xmlns:a16="http://schemas.microsoft.com/office/drawing/2014/main" id="{5E1130E3-9288-8E4D-A431-178632EBC7F4}"/>
                </a:ext>
              </a:extLst>
            </p:cNvPr>
            <p:cNvSpPr txBox="1"/>
            <p:nvPr/>
          </p:nvSpPr>
          <p:spPr>
            <a:xfrm>
              <a:off x="1394459" y="17008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3" name="文本框 34">
            <a:extLst>
              <a:ext uri="{FF2B5EF4-FFF2-40B4-BE49-F238E27FC236}">
                <a16:creationId xmlns:a16="http://schemas.microsoft.com/office/drawing/2014/main" id="{C5C75A2A-541C-ABF8-037D-5468B667552F}"/>
              </a:ext>
            </a:extLst>
          </p:cNvPr>
          <p:cNvSpPr>
            <a:spLocks noChangeArrowheads="1"/>
          </p:cNvSpPr>
          <p:nvPr/>
        </p:nvSpPr>
        <p:spPr bwMode="auto">
          <a:xfrm>
            <a:off x="452017" y="5931426"/>
            <a:ext cx="11287965" cy="61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在此之外，</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extern</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定义全项目通用变量；图标的使用和样式处理；</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QT</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控件直接操作与纯代码实现相结合；另开专门</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C++</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文件宏定义文件路径等也是一些创新之处。</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本项目还使用了字符串哈希算法来快速匹配用户。</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9061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209563" cy="46166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Part.05</a:t>
            </a:r>
          </a:p>
        </p:txBody>
      </p:sp>
      <p:sp>
        <p:nvSpPr>
          <p:cNvPr id="9" name="文本框 8"/>
          <p:cNvSpPr txBox="1"/>
          <p:nvPr/>
        </p:nvSpPr>
        <p:spPr>
          <a:xfrm>
            <a:off x="3327403" y="4789618"/>
            <a:ext cx="5537199" cy="705485"/>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程序展示</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60" y="1108969"/>
            <a:ext cx="1888387"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登录界面</a:t>
            </a:r>
          </a:p>
        </p:txBody>
      </p:sp>
      <p:pic>
        <p:nvPicPr>
          <p:cNvPr id="7" name="图片 6">
            <a:extLst>
              <a:ext uri="{FF2B5EF4-FFF2-40B4-BE49-F238E27FC236}">
                <a16:creationId xmlns:a16="http://schemas.microsoft.com/office/drawing/2014/main" id="{9FCC7BFC-5786-1D25-B234-26481CA30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752" y="1749338"/>
            <a:ext cx="5105662" cy="3359323"/>
          </a:xfrm>
          <a:prstGeom prst="rect">
            <a:avLst/>
          </a:prstGeom>
        </p:spPr>
      </p:pic>
      <p:pic>
        <p:nvPicPr>
          <p:cNvPr id="9" name="图片 8">
            <a:extLst>
              <a:ext uri="{FF2B5EF4-FFF2-40B4-BE49-F238E27FC236}">
                <a16:creationId xmlns:a16="http://schemas.microsoft.com/office/drawing/2014/main" id="{A5C814C9-9C24-AE44-95AF-935C3480D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2720" y="1749338"/>
            <a:ext cx="5092962" cy="335932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AF53C04-E827-429D-F9A4-13E6F7E9C16F}"/>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78037F77-70C3-9475-5CD9-CCE56476E753}"/>
              </a:ext>
            </a:extLst>
          </p:cNvPr>
          <p:cNvSpPr txBox="1"/>
          <p:nvPr/>
        </p:nvSpPr>
        <p:spPr>
          <a:xfrm>
            <a:off x="681560" y="1108969"/>
            <a:ext cx="1888387"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5.2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主界面</a:t>
            </a:r>
          </a:p>
        </p:txBody>
      </p:sp>
      <p:pic>
        <p:nvPicPr>
          <p:cNvPr id="5" name="图片 4">
            <a:extLst>
              <a:ext uri="{FF2B5EF4-FFF2-40B4-BE49-F238E27FC236}">
                <a16:creationId xmlns:a16="http://schemas.microsoft.com/office/drawing/2014/main" id="{84452E7E-7607-8C60-2525-2DDF02FBD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81" y="1774226"/>
            <a:ext cx="4508732" cy="3213265"/>
          </a:xfrm>
          <a:prstGeom prst="rect">
            <a:avLst/>
          </a:prstGeom>
        </p:spPr>
      </p:pic>
      <p:cxnSp>
        <p:nvCxnSpPr>
          <p:cNvPr id="6" name="直接连接符 5">
            <a:extLst>
              <a:ext uri="{FF2B5EF4-FFF2-40B4-BE49-F238E27FC236}">
                <a16:creationId xmlns:a16="http://schemas.microsoft.com/office/drawing/2014/main" id="{AF553894-F6D7-9B36-7BEE-802ECCC84D41}"/>
              </a:ext>
            </a:extLst>
          </p:cNvPr>
          <p:cNvCxnSpPr>
            <a:cxnSpLocks/>
          </p:cNvCxnSpPr>
          <p:nvPr/>
        </p:nvCxnSpPr>
        <p:spPr>
          <a:xfrm>
            <a:off x="1767840" y="5434381"/>
            <a:ext cx="116642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BC0D825-3841-661E-B690-5505A1121BB8}"/>
              </a:ext>
            </a:extLst>
          </p:cNvPr>
          <p:cNvSpPr txBox="1"/>
          <p:nvPr/>
        </p:nvSpPr>
        <p:spPr>
          <a:xfrm>
            <a:off x="1407171" y="5055454"/>
            <a:ext cx="1888387" cy="343153"/>
          </a:xfrm>
          <a:prstGeom prst="rect">
            <a:avLst/>
          </a:prstGeom>
          <a:noFill/>
        </p:spPr>
        <p:txBody>
          <a:bodyPr wrap="square" lIns="0" tIns="47997" rIns="0" bIns="47997"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超管所见</a:t>
            </a:r>
          </a:p>
        </p:txBody>
      </p:sp>
      <p:pic>
        <p:nvPicPr>
          <p:cNvPr id="12" name="图片 11">
            <a:extLst>
              <a:ext uri="{FF2B5EF4-FFF2-40B4-BE49-F238E27FC236}">
                <a16:creationId xmlns:a16="http://schemas.microsoft.com/office/drawing/2014/main" id="{230DAD71-690D-D599-FF0C-09B29DA6C6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5020" y="2023752"/>
            <a:ext cx="3207412" cy="2963739"/>
          </a:xfrm>
          <a:prstGeom prst="rect">
            <a:avLst/>
          </a:prstGeom>
        </p:spPr>
      </p:pic>
      <p:cxnSp>
        <p:nvCxnSpPr>
          <p:cNvPr id="13" name="直接连接符 12">
            <a:extLst>
              <a:ext uri="{FF2B5EF4-FFF2-40B4-BE49-F238E27FC236}">
                <a16:creationId xmlns:a16="http://schemas.microsoft.com/office/drawing/2014/main" id="{35BBBF63-EF94-E816-DE6D-31419FD40BE3}"/>
              </a:ext>
            </a:extLst>
          </p:cNvPr>
          <p:cNvCxnSpPr>
            <a:cxnSpLocks/>
          </p:cNvCxnSpPr>
          <p:nvPr/>
        </p:nvCxnSpPr>
        <p:spPr>
          <a:xfrm>
            <a:off x="5222240" y="5459079"/>
            <a:ext cx="28515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6">
            <a:extLst>
              <a:ext uri="{FF2B5EF4-FFF2-40B4-BE49-F238E27FC236}">
                <a16:creationId xmlns:a16="http://schemas.microsoft.com/office/drawing/2014/main" id="{BCB1F515-4F0C-32D9-87A4-8440FB45E11D}"/>
              </a:ext>
            </a:extLst>
          </p:cNvPr>
          <p:cNvSpPr txBox="1"/>
          <p:nvPr/>
        </p:nvSpPr>
        <p:spPr>
          <a:xfrm>
            <a:off x="5376216" y="5080152"/>
            <a:ext cx="2548210" cy="343153"/>
          </a:xfrm>
          <a:prstGeom prst="rect">
            <a:avLst/>
          </a:prstGeom>
          <a:noFill/>
        </p:spPr>
        <p:txBody>
          <a:bodyPr wrap="square" lIns="0" tIns="47997" rIns="0" bIns="47997"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普通管理员和普通人员所见</a:t>
            </a:r>
          </a:p>
        </p:txBody>
      </p:sp>
      <p:pic>
        <p:nvPicPr>
          <p:cNvPr id="18" name="图片 17">
            <a:extLst>
              <a:ext uri="{FF2B5EF4-FFF2-40B4-BE49-F238E27FC236}">
                <a16:creationId xmlns:a16="http://schemas.microsoft.com/office/drawing/2014/main" id="{2C961481-6F0D-FF25-D431-1DD09A1D0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9123" y="2023752"/>
            <a:ext cx="3207878" cy="2963739"/>
          </a:xfrm>
          <a:prstGeom prst="rect">
            <a:avLst/>
          </a:prstGeom>
        </p:spPr>
      </p:pic>
      <p:cxnSp>
        <p:nvCxnSpPr>
          <p:cNvPr id="21" name="直接连接符 20">
            <a:extLst>
              <a:ext uri="{FF2B5EF4-FFF2-40B4-BE49-F238E27FC236}">
                <a16:creationId xmlns:a16="http://schemas.microsoft.com/office/drawing/2014/main" id="{B65E2DB6-09A9-3A36-9F7D-AD9EBDC10DDD}"/>
              </a:ext>
            </a:extLst>
          </p:cNvPr>
          <p:cNvCxnSpPr>
            <a:cxnSpLocks/>
          </p:cNvCxnSpPr>
          <p:nvPr/>
        </p:nvCxnSpPr>
        <p:spPr>
          <a:xfrm>
            <a:off x="9110133" y="5453556"/>
            <a:ext cx="1869440" cy="55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Box 6">
            <a:extLst>
              <a:ext uri="{FF2B5EF4-FFF2-40B4-BE49-F238E27FC236}">
                <a16:creationId xmlns:a16="http://schemas.microsoft.com/office/drawing/2014/main" id="{1AFC1FA7-6742-223D-329D-29B7797E92C4}"/>
              </a:ext>
            </a:extLst>
          </p:cNvPr>
          <p:cNvSpPr txBox="1"/>
          <p:nvPr/>
        </p:nvSpPr>
        <p:spPr>
          <a:xfrm>
            <a:off x="8806908" y="5074629"/>
            <a:ext cx="2548210" cy="343153"/>
          </a:xfrm>
          <a:prstGeom prst="rect">
            <a:avLst/>
          </a:prstGeom>
          <a:noFill/>
        </p:spPr>
        <p:txBody>
          <a:bodyPr wrap="square" lIns="0" tIns="47997" rIns="0" bIns="47997"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未注册访客所见</a:t>
            </a:r>
          </a:p>
        </p:txBody>
      </p:sp>
    </p:spTree>
    <p:extLst>
      <p:ext uri="{BB962C8B-B14F-4D97-AF65-F5344CB8AC3E}">
        <p14:creationId xmlns:p14="http://schemas.microsoft.com/office/powerpoint/2010/main" val="304539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1CD0DCBD-578E-A2CA-00A1-FA10744AAD3D}"/>
              </a:ext>
            </a:extLst>
          </p:cNvPr>
          <p:cNvCxnSpPr>
            <a:cxnSpLocks/>
          </p:cNvCxnSpPr>
          <p:nvPr/>
        </p:nvCxnSpPr>
        <p:spPr>
          <a:xfrm>
            <a:off x="101600" y="1528840"/>
            <a:ext cx="326474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5A2D8DF-63EE-005D-2442-F9A52E718EA4}"/>
              </a:ext>
            </a:extLst>
          </p:cNvPr>
          <p:cNvSpPr txBox="1"/>
          <p:nvPr/>
        </p:nvSpPr>
        <p:spPr>
          <a:xfrm>
            <a:off x="227748" y="1108969"/>
            <a:ext cx="2921853"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5.3.1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个人信息界面</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管理员</a:t>
            </a:r>
          </a:p>
        </p:txBody>
      </p:sp>
      <p:pic>
        <p:nvPicPr>
          <p:cNvPr id="7" name="图片 6">
            <a:extLst>
              <a:ext uri="{FF2B5EF4-FFF2-40B4-BE49-F238E27FC236}">
                <a16:creationId xmlns:a16="http://schemas.microsoft.com/office/drawing/2014/main" id="{330D557A-FE5A-25A9-AE23-9BFDB74E2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382" y="1870600"/>
            <a:ext cx="2324219" cy="1670136"/>
          </a:xfrm>
          <a:prstGeom prst="rect">
            <a:avLst/>
          </a:prstGeom>
        </p:spPr>
      </p:pic>
      <p:pic>
        <p:nvPicPr>
          <p:cNvPr id="9" name="图片 8">
            <a:extLst>
              <a:ext uri="{FF2B5EF4-FFF2-40B4-BE49-F238E27FC236}">
                <a16:creationId xmlns:a16="http://schemas.microsoft.com/office/drawing/2014/main" id="{EF977C5A-F77E-8D97-9159-225922239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482" y="1889651"/>
            <a:ext cx="2317869" cy="1651085"/>
          </a:xfrm>
          <a:prstGeom prst="rect">
            <a:avLst/>
          </a:prstGeom>
        </p:spPr>
      </p:pic>
      <p:pic>
        <p:nvPicPr>
          <p:cNvPr id="11" name="图片 10">
            <a:extLst>
              <a:ext uri="{FF2B5EF4-FFF2-40B4-BE49-F238E27FC236}">
                <a16:creationId xmlns:a16="http://schemas.microsoft.com/office/drawing/2014/main" id="{B28CCD92-59D6-74B6-7E0A-1ABA8AA415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9225" y="1870600"/>
            <a:ext cx="2508379" cy="2152761"/>
          </a:xfrm>
          <a:prstGeom prst="rect">
            <a:avLst/>
          </a:prstGeom>
        </p:spPr>
      </p:pic>
    </p:spTree>
    <p:extLst>
      <p:ext uri="{BB962C8B-B14F-4D97-AF65-F5344CB8AC3E}">
        <p14:creationId xmlns:p14="http://schemas.microsoft.com/office/powerpoint/2010/main" val="38199291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B110AA9F-13F5-2B77-C8D4-F18C10AE9632}"/>
              </a:ext>
            </a:extLst>
          </p:cNvPr>
          <p:cNvCxnSpPr>
            <a:cxnSpLocks/>
          </p:cNvCxnSpPr>
          <p:nvPr/>
        </p:nvCxnSpPr>
        <p:spPr>
          <a:xfrm>
            <a:off x="101600" y="1528840"/>
            <a:ext cx="34331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C9585099-09B9-0F9A-137F-16783A96BE12}"/>
              </a:ext>
            </a:extLst>
          </p:cNvPr>
          <p:cNvSpPr txBox="1"/>
          <p:nvPr/>
        </p:nvSpPr>
        <p:spPr>
          <a:xfrm>
            <a:off x="227748" y="1108969"/>
            <a:ext cx="3138599"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5.3.2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个人信息界面</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普通用户</a:t>
            </a:r>
          </a:p>
        </p:txBody>
      </p:sp>
      <p:pic>
        <p:nvPicPr>
          <p:cNvPr id="10" name="图片 9">
            <a:extLst>
              <a:ext uri="{FF2B5EF4-FFF2-40B4-BE49-F238E27FC236}">
                <a16:creationId xmlns:a16="http://schemas.microsoft.com/office/drawing/2014/main" id="{C8D9295E-0741-DC8D-9AAB-A271A9EE4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293" y="1786885"/>
            <a:ext cx="4159674" cy="4325458"/>
          </a:xfrm>
          <a:prstGeom prst="rect">
            <a:avLst/>
          </a:prstGeom>
        </p:spPr>
      </p:pic>
      <p:pic>
        <p:nvPicPr>
          <p:cNvPr id="12" name="图片 11">
            <a:extLst>
              <a:ext uri="{FF2B5EF4-FFF2-40B4-BE49-F238E27FC236}">
                <a16:creationId xmlns:a16="http://schemas.microsoft.com/office/drawing/2014/main" id="{9AE2FDB4-6E20-1036-3500-AA6F4DA25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7584" y="2139884"/>
            <a:ext cx="2952902" cy="1289116"/>
          </a:xfrm>
          <a:prstGeom prst="rect">
            <a:avLst/>
          </a:prstGeom>
        </p:spPr>
      </p:pic>
      <p:pic>
        <p:nvPicPr>
          <p:cNvPr id="14" name="图片 13">
            <a:extLst>
              <a:ext uri="{FF2B5EF4-FFF2-40B4-BE49-F238E27FC236}">
                <a16:creationId xmlns:a16="http://schemas.microsoft.com/office/drawing/2014/main" id="{D5441A52-D09F-863D-AC5D-02E000B2FB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1052" y="4010385"/>
            <a:ext cx="3225966" cy="2101958"/>
          </a:xfrm>
          <a:prstGeom prst="rect">
            <a:avLst/>
          </a:prstGeom>
        </p:spPr>
      </p:pic>
    </p:spTree>
    <p:extLst>
      <p:ext uri="{BB962C8B-B14F-4D97-AF65-F5344CB8AC3E}">
        <p14:creationId xmlns:p14="http://schemas.microsoft.com/office/powerpoint/2010/main" val="2331421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8B7EF0BC-B875-1536-62BA-EC9CE0721031}"/>
              </a:ext>
            </a:extLst>
          </p:cNvPr>
          <p:cNvCxnSpPr>
            <a:cxnSpLocks/>
          </p:cNvCxnSpPr>
          <p:nvPr/>
        </p:nvCxnSpPr>
        <p:spPr>
          <a:xfrm>
            <a:off x="425752" y="1528840"/>
            <a:ext cx="360380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1A378D8B-2CBC-CB9C-44E3-1412EC0258CC}"/>
              </a:ext>
            </a:extLst>
          </p:cNvPr>
          <p:cNvSpPr txBox="1"/>
          <p:nvPr/>
        </p:nvSpPr>
        <p:spPr>
          <a:xfrm>
            <a:off x="415335" y="1108969"/>
            <a:ext cx="3675759"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5.4.1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普通人员列表：管理员所见</a:t>
            </a:r>
          </a:p>
        </p:txBody>
      </p:sp>
      <p:pic>
        <p:nvPicPr>
          <p:cNvPr id="6" name="图片 5">
            <a:extLst>
              <a:ext uri="{FF2B5EF4-FFF2-40B4-BE49-F238E27FC236}">
                <a16:creationId xmlns:a16="http://schemas.microsoft.com/office/drawing/2014/main" id="{66604E48-C123-3AD4-AC7C-07E146B799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752" y="1680020"/>
            <a:ext cx="8088073" cy="5035740"/>
          </a:xfrm>
          <a:prstGeom prst="rect">
            <a:avLst/>
          </a:prstGeom>
          <a:ln>
            <a:noFill/>
          </a:ln>
        </p:spPr>
      </p:pic>
      <p:sp>
        <p:nvSpPr>
          <p:cNvPr id="7" name="圆角矩形 44">
            <a:extLst>
              <a:ext uri="{FF2B5EF4-FFF2-40B4-BE49-F238E27FC236}">
                <a16:creationId xmlns:a16="http://schemas.microsoft.com/office/drawing/2014/main" id="{D9ACC722-CFD6-9E6E-8CDA-EC6C6C6825C4}"/>
              </a:ext>
            </a:extLst>
          </p:cNvPr>
          <p:cNvSpPr/>
          <p:nvPr/>
        </p:nvSpPr>
        <p:spPr>
          <a:xfrm>
            <a:off x="8889507" y="1680020"/>
            <a:ext cx="2876741" cy="3896702"/>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7493F650-30F0-11D2-D2AB-891DDE3D3755}"/>
              </a:ext>
            </a:extLst>
          </p:cNvPr>
          <p:cNvSpPr/>
          <p:nvPr/>
        </p:nvSpPr>
        <p:spPr>
          <a:xfrm>
            <a:off x="9101923" y="1989966"/>
            <a:ext cx="2451908" cy="3285900"/>
          </a:xfrm>
          <a:prstGeom prst="rect">
            <a:avLst/>
          </a:prstGeom>
        </p:spPr>
        <p:txBody>
          <a:bodyPr wrap="square">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以学生列表为例：</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人员信息面板中的单元格可以选定后进行直接双击</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修改</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或</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删除</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教职工和访客不再赘述，区别在于不使用“楼栋号”、“留校原因”等字样，而视情况采用“办公室”、“所属单位”、“访问原因”等</a:t>
            </a:r>
          </a:p>
        </p:txBody>
      </p:sp>
      <p:pic>
        <p:nvPicPr>
          <p:cNvPr id="11" name="图片 10">
            <a:extLst>
              <a:ext uri="{FF2B5EF4-FFF2-40B4-BE49-F238E27FC236}">
                <a16:creationId xmlns:a16="http://schemas.microsoft.com/office/drawing/2014/main" id="{6AB92C36-61A3-4FB0-627A-8A8F35CF11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172" y="4001062"/>
            <a:ext cx="4991947" cy="238849"/>
          </a:xfrm>
          <a:prstGeom prst="rect">
            <a:avLst/>
          </a:prstGeom>
        </p:spPr>
      </p:pic>
      <p:pic>
        <p:nvPicPr>
          <p:cNvPr id="13" name="图片 12">
            <a:extLst>
              <a:ext uri="{FF2B5EF4-FFF2-40B4-BE49-F238E27FC236}">
                <a16:creationId xmlns:a16="http://schemas.microsoft.com/office/drawing/2014/main" id="{5FF3FA75-0857-037B-431C-FA52FE3BA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19" y="4859135"/>
            <a:ext cx="3981655" cy="1435174"/>
          </a:xfrm>
          <a:prstGeom prst="rect">
            <a:avLst/>
          </a:prstGeom>
        </p:spPr>
      </p:pic>
      <p:cxnSp>
        <p:nvCxnSpPr>
          <p:cNvPr id="15" name="直接箭头连接符 14">
            <a:extLst>
              <a:ext uri="{FF2B5EF4-FFF2-40B4-BE49-F238E27FC236}">
                <a16:creationId xmlns:a16="http://schemas.microsoft.com/office/drawing/2014/main" id="{520098AD-D75F-7230-A2A1-6FC936F1ECDD}"/>
              </a:ext>
            </a:extLst>
          </p:cNvPr>
          <p:cNvCxnSpPr/>
          <p:nvPr/>
        </p:nvCxnSpPr>
        <p:spPr>
          <a:xfrm>
            <a:off x="3596640" y="2939627"/>
            <a:ext cx="0" cy="1063413"/>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7" name="文本框 16">
            <a:extLst>
              <a:ext uri="{FF2B5EF4-FFF2-40B4-BE49-F238E27FC236}">
                <a16:creationId xmlns:a16="http://schemas.microsoft.com/office/drawing/2014/main" id="{3A2146EE-2BF9-2083-684E-A63626415D1C}"/>
              </a:ext>
            </a:extLst>
          </p:cNvPr>
          <p:cNvSpPr txBox="1"/>
          <p:nvPr/>
        </p:nvSpPr>
        <p:spPr>
          <a:xfrm>
            <a:off x="3596640" y="3383673"/>
            <a:ext cx="562186" cy="307777"/>
          </a:xfrm>
          <a:prstGeom prst="rect">
            <a:avLst/>
          </a:prstGeom>
          <a:noFill/>
        </p:spPr>
        <p:txBody>
          <a:bodyPr wrap="square">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修改</a:t>
            </a:r>
            <a:endParaRPr lang="zh-CN" altLang="en-US" sz="1400" dirty="0">
              <a:solidFill>
                <a:srgbClr val="FF0000"/>
              </a:solidFill>
            </a:endParaRPr>
          </a:p>
        </p:txBody>
      </p:sp>
      <p:sp>
        <p:nvSpPr>
          <p:cNvPr id="18" name="矩形 17">
            <a:extLst>
              <a:ext uri="{FF2B5EF4-FFF2-40B4-BE49-F238E27FC236}">
                <a16:creationId xmlns:a16="http://schemas.microsoft.com/office/drawing/2014/main" id="{5C403B92-A2C3-A9FD-69EB-63623B122340}"/>
              </a:ext>
            </a:extLst>
          </p:cNvPr>
          <p:cNvSpPr/>
          <p:nvPr/>
        </p:nvSpPr>
        <p:spPr>
          <a:xfrm>
            <a:off x="7186765" y="5892800"/>
            <a:ext cx="1157982" cy="196428"/>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7981E19E-A588-4BC2-D697-A51BA27677EB}"/>
              </a:ext>
            </a:extLst>
          </p:cNvPr>
          <p:cNvCxnSpPr>
            <a:cxnSpLocks/>
            <a:stCxn id="18" idx="1"/>
            <a:endCxn id="13" idx="3"/>
          </p:cNvCxnSpPr>
          <p:nvPr/>
        </p:nvCxnSpPr>
        <p:spPr>
          <a:xfrm flipH="1" flipV="1">
            <a:off x="5153974" y="5576722"/>
            <a:ext cx="2032791" cy="414292"/>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22" name="文本框 21">
            <a:extLst>
              <a:ext uri="{FF2B5EF4-FFF2-40B4-BE49-F238E27FC236}">
                <a16:creationId xmlns:a16="http://schemas.microsoft.com/office/drawing/2014/main" id="{8FD0835C-3A58-F96A-A98F-1D9590136E29}"/>
              </a:ext>
            </a:extLst>
          </p:cNvPr>
          <p:cNvSpPr txBox="1"/>
          <p:nvPr/>
        </p:nvSpPr>
        <p:spPr>
          <a:xfrm rot="780681">
            <a:off x="5990620" y="5422833"/>
            <a:ext cx="562186" cy="307777"/>
          </a:xfrm>
          <a:prstGeom prst="rect">
            <a:avLst/>
          </a:prstGeom>
          <a:noFill/>
        </p:spPr>
        <p:txBody>
          <a:bodyPr wrap="square">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删除</a:t>
            </a:r>
            <a:endParaRPr lang="zh-CN" altLang="en-US" sz="1400" dirty="0">
              <a:solidFill>
                <a:srgbClr val="FF0000"/>
              </a:solidFill>
            </a:endParaRPr>
          </a:p>
        </p:txBody>
      </p:sp>
    </p:spTree>
    <p:extLst>
      <p:ext uri="{BB962C8B-B14F-4D97-AF65-F5344CB8AC3E}">
        <p14:creationId xmlns:p14="http://schemas.microsoft.com/office/powerpoint/2010/main" val="3683714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50C5640A-4740-4D5A-247E-C5FAF781C555}"/>
              </a:ext>
            </a:extLst>
          </p:cNvPr>
          <p:cNvCxnSpPr>
            <a:cxnSpLocks/>
          </p:cNvCxnSpPr>
          <p:nvPr/>
        </p:nvCxnSpPr>
        <p:spPr>
          <a:xfrm>
            <a:off x="311573" y="1528840"/>
            <a:ext cx="38946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9723347A-048F-2D14-602F-82BA9F8CC3F6}"/>
              </a:ext>
            </a:extLst>
          </p:cNvPr>
          <p:cNvSpPr txBox="1"/>
          <p:nvPr/>
        </p:nvSpPr>
        <p:spPr>
          <a:xfrm>
            <a:off x="361150" y="1108969"/>
            <a:ext cx="3845092"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5.4.2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普通人员列表：普通用户所见</a:t>
            </a:r>
          </a:p>
        </p:txBody>
      </p:sp>
      <p:pic>
        <p:nvPicPr>
          <p:cNvPr id="7" name="图片 6">
            <a:extLst>
              <a:ext uri="{FF2B5EF4-FFF2-40B4-BE49-F238E27FC236}">
                <a16:creationId xmlns:a16="http://schemas.microsoft.com/office/drawing/2014/main" id="{24F4249A-E1AC-BA9D-1E6F-9828D26DB8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573" y="1709671"/>
            <a:ext cx="8170698" cy="5046729"/>
          </a:xfrm>
          <a:prstGeom prst="rect">
            <a:avLst/>
          </a:prstGeom>
        </p:spPr>
      </p:pic>
      <p:sp>
        <p:nvSpPr>
          <p:cNvPr id="8" name="矩形 7">
            <a:extLst>
              <a:ext uri="{FF2B5EF4-FFF2-40B4-BE49-F238E27FC236}">
                <a16:creationId xmlns:a16="http://schemas.microsoft.com/office/drawing/2014/main" id="{0532CBB2-01DF-B815-9033-5592A37A83E8}"/>
              </a:ext>
            </a:extLst>
          </p:cNvPr>
          <p:cNvSpPr/>
          <p:nvPr/>
        </p:nvSpPr>
        <p:spPr>
          <a:xfrm>
            <a:off x="5784427" y="5919892"/>
            <a:ext cx="2560320" cy="765388"/>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F41BCD4-A778-7631-8BFD-5B9C01083AF4}"/>
              </a:ext>
            </a:extLst>
          </p:cNvPr>
          <p:cNvSpPr/>
          <p:nvPr/>
        </p:nvSpPr>
        <p:spPr>
          <a:xfrm>
            <a:off x="5852419" y="2133600"/>
            <a:ext cx="1340861" cy="1165013"/>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圆角矩形 44">
            <a:extLst>
              <a:ext uri="{FF2B5EF4-FFF2-40B4-BE49-F238E27FC236}">
                <a16:creationId xmlns:a16="http://schemas.microsoft.com/office/drawing/2014/main" id="{D31443C5-E016-3024-2F5C-8EBC929DFE86}"/>
              </a:ext>
            </a:extLst>
          </p:cNvPr>
          <p:cNvSpPr/>
          <p:nvPr/>
        </p:nvSpPr>
        <p:spPr>
          <a:xfrm>
            <a:off x="8889507" y="1680020"/>
            <a:ext cx="2876741" cy="3047767"/>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9373CAE2-A81C-2C24-975D-4106891FBCB2}"/>
              </a:ext>
            </a:extLst>
          </p:cNvPr>
          <p:cNvSpPr/>
          <p:nvPr/>
        </p:nvSpPr>
        <p:spPr>
          <a:xfrm>
            <a:off x="9101923" y="1989966"/>
            <a:ext cx="2451908" cy="2316403"/>
          </a:xfrm>
          <a:prstGeom prst="rect">
            <a:avLst/>
          </a:prstGeom>
        </p:spPr>
        <p:txBody>
          <a:bodyPr wrap="square">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以学生列表为例：</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① 人员信息面板中的单元格此时不可以双击修改</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② 普通用户不可进行“添加”、“删除”、“保存”操作，查找仅限姓名</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③ 展示的人员信息减少</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02721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227541" y="1108710"/>
            <a:ext cx="2761615"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研究内容</a:t>
            </a:r>
          </a:p>
        </p:txBody>
      </p:sp>
      <p:sp>
        <p:nvSpPr>
          <p:cNvPr id="18" name="矩形 3"/>
          <p:cNvSpPr/>
          <p:nvPr/>
        </p:nvSpPr>
        <p:spPr>
          <a:xfrm>
            <a:off x="8363798" y="2934692"/>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sp>
        <p:nvSpPr>
          <p:cNvPr id="20" name="TextBox 74"/>
          <p:cNvSpPr txBox="1"/>
          <p:nvPr/>
        </p:nvSpPr>
        <p:spPr>
          <a:xfrm>
            <a:off x="4493208" y="2258221"/>
            <a:ext cx="5633431" cy="241220"/>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剔除、修改异常值，并将数据以不同形式组合载入程序结构</a:t>
            </a:r>
          </a:p>
        </p:txBody>
      </p:sp>
      <p:sp>
        <p:nvSpPr>
          <p:cNvPr id="21" name="TextBox 75"/>
          <p:cNvSpPr txBox="1"/>
          <p:nvPr/>
        </p:nvSpPr>
        <p:spPr>
          <a:xfrm>
            <a:off x="4570663" y="3238828"/>
            <a:ext cx="5088565" cy="241220"/>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快速建立信息，用于信息分类和处理</a:t>
            </a:r>
          </a:p>
        </p:txBody>
      </p:sp>
      <p:sp>
        <p:nvSpPr>
          <p:cNvPr id="25" name="矩形 3"/>
          <p:cNvSpPr/>
          <p:nvPr/>
        </p:nvSpPr>
        <p:spPr>
          <a:xfrm>
            <a:off x="524454" y="1953283"/>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grpSp>
        <p:nvGrpSpPr>
          <p:cNvPr id="31" name="组合 30"/>
          <p:cNvGrpSpPr/>
          <p:nvPr/>
        </p:nvGrpSpPr>
        <p:grpSpPr>
          <a:xfrm>
            <a:off x="219385" y="2068171"/>
            <a:ext cx="672075" cy="672075"/>
            <a:chOff x="2769119" y="1848492"/>
            <a:chExt cx="504056" cy="504056"/>
          </a:xfrm>
        </p:grpSpPr>
        <p:sp>
          <p:nvSpPr>
            <p:cNvPr id="32" name="椭圆 31"/>
            <p:cNvSpPr/>
            <p:nvPr/>
          </p:nvSpPr>
          <p:spPr>
            <a:xfrm>
              <a:off x="2769119" y="1848492"/>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TextBox 66"/>
            <p:cNvSpPr txBox="1"/>
            <p:nvPr/>
          </p:nvSpPr>
          <p:spPr>
            <a:xfrm>
              <a:off x="2808589" y="1931243"/>
              <a:ext cx="422231" cy="346249"/>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01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8050181" y="3033484"/>
            <a:ext cx="672075" cy="672075"/>
            <a:chOff x="2471142" y="2586760"/>
            <a:chExt cx="504056" cy="504056"/>
          </a:xfrm>
        </p:grpSpPr>
        <p:sp>
          <p:nvSpPr>
            <p:cNvPr id="39" name="椭圆 38"/>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TextBox 69"/>
            <p:cNvSpPr txBox="1"/>
            <p:nvPr/>
          </p:nvSpPr>
          <p:spPr>
            <a:xfrm>
              <a:off x="2510612" y="2669511"/>
              <a:ext cx="422231" cy="346249"/>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02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44" name="TextBox 82"/>
          <p:cNvSpPr txBox="1"/>
          <p:nvPr/>
        </p:nvSpPr>
        <p:spPr>
          <a:xfrm>
            <a:off x="1116497" y="2164961"/>
            <a:ext cx="2298067" cy="492443"/>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3200" dirty="0">
                <a:solidFill>
                  <a:schemeClr val="bg1"/>
                </a:solidFill>
              </a:rPr>
              <a:t>数据处理</a:t>
            </a:r>
          </a:p>
        </p:txBody>
      </p:sp>
      <p:sp>
        <p:nvSpPr>
          <p:cNvPr id="45" name="TextBox 83"/>
          <p:cNvSpPr txBox="1"/>
          <p:nvPr/>
        </p:nvSpPr>
        <p:spPr>
          <a:xfrm>
            <a:off x="9010025" y="3143816"/>
            <a:ext cx="2298067" cy="43088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800" dirty="0">
                <a:solidFill>
                  <a:schemeClr val="bg1"/>
                </a:solidFill>
              </a:rPr>
              <a:t>序列化</a:t>
            </a:r>
          </a:p>
        </p:txBody>
      </p:sp>
      <p:sp>
        <p:nvSpPr>
          <p:cNvPr id="22" name="TextBox 74">
            <a:extLst>
              <a:ext uri="{FF2B5EF4-FFF2-40B4-BE49-F238E27FC236}">
                <a16:creationId xmlns:a16="http://schemas.microsoft.com/office/drawing/2014/main" id="{A760B6F3-A2C5-8689-4B90-1035AE4905FB}"/>
              </a:ext>
            </a:extLst>
          </p:cNvPr>
          <p:cNvSpPr txBox="1"/>
          <p:nvPr/>
        </p:nvSpPr>
        <p:spPr>
          <a:xfrm>
            <a:off x="4454639" y="4239421"/>
            <a:ext cx="5088565" cy="241220"/>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作为主干任务，利用处理后的数据初步完成任务</a:t>
            </a:r>
          </a:p>
        </p:txBody>
      </p:sp>
      <p:sp>
        <p:nvSpPr>
          <p:cNvPr id="24" name="矩形 3">
            <a:extLst>
              <a:ext uri="{FF2B5EF4-FFF2-40B4-BE49-F238E27FC236}">
                <a16:creationId xmlns:a16="http://schemas.microsoft.com/office/drawing/2014/main" id="{0B5069FD-B963-E896-2795-4691679CA9BC}"/>
              </a:ext>
            </a:extLst>
          </p:cNvPr>
          <p:cNvSpPr/>
          <p:nvPr/>
        </p:nvSpPr>
        <p:spPr>
          <a:xfrm>
            <a:off x="499431" y="3934483"/>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grpSp>
        <p:nvGrpSpPr>
          <p:cNvPr id="26" name="组合 25">
            <a:extLst>
              <a:ext uri="{FF2B5EF4-FFF2-40B4-BE49-F238E27FC236}">
                <a16:creationId xmlns:a16="http://schemas.microsoft.com/office/drawing/2014/main" id="{81480CC5-45F6-B639-3370-B3E46C5EE29F}"/>
              </a:ext>
            </a:extLst>
          </p:cNvPr>
          <p:cNvGrpSpPr/>
          <p:nvPr/>
        </p:nvGrpSpPr>
        <p:grpSpPr>
          <a:xfrm>
            <a:off x="194362" y="4049371"/>
            <a:ext cx="672075" cy="672075"/>
            <a:chOff x="2769119" y="1848492"/>
            <a:chExt cx="504056" cy="504056"/>
          </a:xfrm>
        </p:grpSpPr>
        <p:sp>
          <p:nvSpPr>
            <p:cNvPr id="27" name="椭圆 26">
              <a:extLst>
                <a:ext uri="{FF2B5EF4-FFF2-40B4-BE49-F238E27FC236}">
                  <a16:creationId xmlns:a16="http://schemas.microsoft.com/office/drawing/2014/main" id="{76C6A9D8-9BC0-28FF-0D19-18DC7E42F416}"/>
                </a:ext>
              </a:extLst>
            </p:cNvPr>
            <p:cNvSpPr/>
            <p:nvPr/>
          </p:nvSpPr>
          <p:spPr>
            <a:xfrm>
              <a:off x="2769119" y="1848492"/>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 name="TextBox 66">
              <a:extLst>
                <a:ext uri="{FF2B5EF4-FFF2-40B4-BE49-F238E27FC236}">
                  <a16:creationId xmlns:a16="http://schemas.microsoft.com/office/drawing/2014/main" id="{DA8CDD9A-985A-F675-1C6E-B2CF9BE0553D}"/>
                </a:ext>
              </a:extLst>
            </p:cNvPr>
            <p:cNvSpPr txBox="1"/>
            <p:nvPr/>
          </p:nvSpPr>
          <p:spPr>
            <a:xfrm>
              <a:off x="2808589" y="1931243"/>
              <a:ext cx="422231" cy="346249"/>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03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29" name="TextBox 82">
            <a:extLst>
              <a:ext uri="{FF2B5EF4-FFF2-40B4-BE49-F238E27FC236}">
                <a16:creationId xmlns:a16="http://schemas.microsoft.com/office/drawing/2014/main" id="{7A1325F0-88AC-704C-8DA3-8FDB9FCD6CDE}"/>
              </a:ext>
            </a:extLst>
          </p:cNvPr>
          <p:cNvSpPr txBox="1"/>
          <p:nvPr/>
        </p:nvSpPr>
        <p:spPr>
          <a:xfrm>
            <a:off x="817708" y="4159707"/>
            <a:ext cx="2941492" cy="43088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800" dirty="0">
                <a:solidFill>
                  <a:schemeClr val="bg1"/>
                </a:solidFill>
              </a:rPr>
              <a:t>轨迹分析</a:t>
            </a:r>
          </a:p>
        </p:txBody>
      </p:sp>
      <p:sp>
        <p:nvSpPr>
          <p:cNvPr id="30" name="矩形 3">
            <a:extLst>
              <a:ext uri="{FF2B5EF4-FFF2-40B4-BE49-F238E27FC236}">
                <a16:creationId xmlns:a16="http://schemas.microsoft.com/office/drawing/2014/main" id="{88D2437F-D309-51B7-B376-3583ED1053EE}"/>
              </a:ext>
            </a:extLst>
          </p:cNvPr>
          <p:cNvSpPr/>
          <p:nvPr/>
        </p:nvSpPr>
        <p:spPr>
          <a:xfrm>
            <a:off x="8393366" y="5079667"/>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sp>
        <p:nvSpPr>
          <p:cNvPr id="33" name="TextBox 75">
            <a:extLst>
              <a:ext uri="{FF2B5EF4-FFF2-40B4-BE49-F238E27FC236}">
                <a16:creationId xmlns:a16="http://schemas.microsoft.com/office/drawing/2014/main" id="{B10D33A0-0414-3518-6286-88F5E6AF2500}"/>
              </a:ext>
            </a:extLst>
          </p:cNvPr>
          <p:cNvSpPr txBox="1"/>
          <p:nvPr/>
        </p:nvSpPr>
        <p:spPr>
          <a:xfrm>
            <a:off x="4399917" y="5383803"/>
            <a:ext cx="5088565" cy="241220"/>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利用电子地图</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API</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，展示轨迹分析的内容</a:t>
            </a:r>
          </a:p>
        </p:txBody>
      </p:sp>
      <p:grpSp>
        <p:nvGrpSpPr>
          <p:cNvPr id="47" name="组合 46">
            <a:extLst>
              <a:ext uri="{FF2B5EF4-FFF2-40B4-BE49-F238E27FC236}">
                <a16:creationId xmlns:a16="http://schemas.microsoft.com/office/drawing/2014/main" id="{FCDB81C3-9E9B-C7BE-8591-64BB127ED877}"/>
              </a:ext>
            </a:extLst>
          </p:cNvPr>
          <p:cNvGrpSpPr/>
          <p:nvPr/>
        </p:nvGrpSpPr>
        <p:grpSpPr>
          <a:xfrm>
            <a:off x="8079749" y="5178459"/>
            <a:ext cx="672075" cy="672075"/>
            <a:chOff x="2471142" y="2586760"/>
            <a:chExt cx="504056" cy="504056"/>
          </a:xfrm>
        </p:grpSpPr>
        <p:sp>
          <p:nvSpPr>
            <p:cNvPr id="48" name="椭圆 47">
              <a:extLst>
                <a:ext uri="{FF2B5EF4-FFF2-40B4-BE49-F238E27FC236}">
                  <a16:creationId xmlns:a16="http://schemas.microsoft.com/office/drawing/2014/main" id="{89FCB07A-B8E2-8205-1666-6148D79976AE}"/>
                </a:ext>
              </a:extLst>
            </p:cNvPr>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9" name="TextBox 69">
              <a:extLst>
                <a:ext uri="{FF2B5EF4-FFF2-40B4-BE49-F238E27FC236}">
                  <a16:creationId xmlns:a16="http://schemas.microsoft.com/office/drawing/2014/main" id="{3341D973-2B80-D10C-07CC-55FCE6A3DC5D}"/>
                </a:ext>
              </a:extLst>
            </p:cNvPr>
            <p:cNvSpPr txBox="1"/>
            <p:nvPr/>
          </p:nvSpPr>
          <p:spPr>
            <a:xfrm>
              <a:off x="2510612" y="2669511"/>
              <a:ext cx="422231" cy="346249"/>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04</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50" name="TextBox 83">
            <a:extLst>
              <a:ext uri="{FF2B5EF4-FFF2-40B4-BE49-F238E27FC236}">
                <a16:creationId xmlns:a16="http://schemas.microsoft.com/office/drawing/2014/main" id="{A2EE3104-E266-71B9-9E0A-5950CAC99007}"/>
              </a:ext>
            </a:extLst>
          </p:cNvPr>
          <p:cNvSpPr txBox="1"/>
          <p:nvPr/>
        </p:nvSpPr>
        <p:spPr>
          <a:xfrm>
            <a:off x="9039593" y="5288791"/>
            <a:ext cx="2298067" cy="492443"/>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3200" dirty="0">
                <a:solidFill>
                  <a:schemeClr val="bg1"/>
                </a:solidFill>
              </a:rPr>
              <a:t>可视化</a:t>
            </a:r>
          </a:p>
        </p:txBody>
      </p:sp>
      <p:sp>
        <p:nvSpPr>
          <p:cNvPr id="37" name="TextBox 75">
            <a:extLst>
              <a:ext uri="{FF2B5EF4-FFF2-40B4-BE49-F238E27FC236}">
                <a16:creationId xmlns:a16="http://schemas.microsoft.com/office/drawing/2014/main" id="{64C8F9C7-D2AB-28D0-9F02-24BF466760AE}"/>
              </a:ext>
            </a:extLst>
          </p:cNvPr>
          <p:cNvSpPr txBox="1"/>
          <p:nvPr/>
        </p:nvSpPr>
        <p:spPr>
          <a:xfrm>
            <a:off x="5917073" y="6209713"/>
            <a:ext cx="357853" cy="241220"/>
          </a:xfrm>
          <a:prstGeom prst="rect">
            <a:avLst/>
          </a:prstGeom>
          <a:noFill/>
        </p:spPr>
        <p:txBody>
          <a:bodyPr wrap="square" lIns="0" tIns="0" rIns="0" bIns="0" rtlCol="0">
            <a:spAutoFit/>
          </a:bodyPr>
          <a:lstStyle/>
          <a:p>
            <a:pPr algn="just">
              <a:lnSpc>
                <a:spcPts val="2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BDA7895B-88F5-D695-A79E-DB7E65D04A92}"/>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4F8AD55A-8954-3A53-F3BF-0671CFBB1805}"/>
              </a:ext>
            </a:extLst>
          </p:cNvPr>
          <p:cNvSpPr txBox="1"/>
          <p:nvPr/>
        </p:nvSpPr>
        <p:spPr>
          <a:xfrm>
            <a:off x="681560" y="1108969"/>
            <a:ext cx="1888387"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5.5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添加人员界面</a:t>
            </a:r>
          </a:p>
        </p:txBody>
      </p:sp>
      <p:pic>
        <p:nvPicPr>
          <p:cNvPr id="5" name="图片 4">
            <a:extLst>
              <a:ext uri="{FF2B5EF4-FFF2-40B4-BE49-F238E27FC236}">
                <a16:creationId xmlns:a16="http://schemas.microsoft.com/office/drawing/2014/main" id="{DFA11B6F-3A96-58EA-2B3D-ED8959777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560" y="1692323"/>
            <a:ext cx="4582513" cy="4756093"/>
          </a:xfrm>
          <a:prstGeom prst="rect">
            <a:avLst/>
          </a:prstGeom>
        </p:spPr>
      </p:pic>
      <p:pic>
        <p:nvPicPr>
          <p:cNvPr id="7" name="图片 6">
            <a:extLst>
              <a:ext uri="{FF2B5EF4-FFF2-40B4-BE49-F238E27FC236}">
                <a16:creationId xmlns:a16="http://schemas.microsoft.com/office/drawing/2014/main" id="{C39F74C4-A868-A5D3-DBA0-DE57FA410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7468" y="1108969"/>
            <a:ext cx="3434472" cy="3594718"/>
          </a:xfrm>
          <a:prstGeom prst="rect">
            <a:avLst/>
          </a:prstGeom>
        </p:spPr>
      </p:pic>
      <p:pic>
        <p:nvPicPr>
          <p:cNvPr id="9" name="图片 8">
            <a:extLst>
              <a:ext uri="{FF2B5EF4-FFF2-40B4-BE49-F238E27FC236}">
                <a16:creationId xmlns:a16="http://schemas.microsoft.com/office/drawing/2014/main" id="{65C7F1B2-359C-6F98-F2A4-995F03711B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3812" y="2411901"/>
            <a:ext cx="3451623" cy="3594718"/>
          </a:xfrm>
          <a:prstGeom prst="rect">
            <a:avLst/>
          </a:prstGeom>
        </p:spPr>
      </p:pic>
    </p:spTree>
    <p:extLst>
      <p:ext uri="{BB962C8B-B14F-4D97-AF65-F5344CB8AC3E}">
        <p14:creationId xmlns:p14="http://schemas.microsoft.com/office/powerpoint/2010/main" val="33975111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9A8C3F-1C00-B967-B6BC-FD424A4B85AC}"/>
              </a:ext>
            </a:extLst>
          </p:cNvPr>
          <p:cNvCxnSpPr>
            <a:cxnSpLocks/>
          </p:cNvCxnSpPr>
          <p:nvPr/>
        </p:nvCxnSpPr>
        <p:spPr>
          <a:xfrm>
            <a:off x="101600" y="1528840"/>
            <a:ext cx="326474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A0D98290-1D18-88E8-C7EA-7CABB804169F}"/>
              </a:ext>
            </a:extLst>
          </p:cNvPr>
          <p:cNvSpPr txBox="1"/>
          <p:nvPr/>
        </p:nvSpPr>
        <p:spPr>
          <a:xfrm>
            <a:off x="227748" y="1108969"/>
            <a:ext cx="2921853"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5.6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管理员名单界面</a:t>
            </a:r>
          </a:p>
        </p:txBody>
      </p:sp>
      <p:pic>
        <p:nvPicPr>
          <p:cNvPr id="5" name="图片 4">
            <a:extLst>
              <a:ext uri="{FF2B5EF4-FFF2-40B4-BE49-F238E27FC236}">
                <a16:creationId xmlns:a16="http://schemas.microsoft.com/office/drawing/2014/main" id="{737BDF95-B1E4-AB5A-3E58-028CA4F7DC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6" y="1787859"/>
            <a:ext cx="3564699" cy="4674356"/>
          </a:xfrm>
          <a:prstGeom prst="rect">
            <a:avLst/>
          </a:prstGeom>
        </p:spPr>
      </p:pic>
      <p:pic>
        <p:nvPicPr>
          <p:cNvPr id="7" name="图片 6">
            <a:extLst>
              <a:ext uri="{FF2B5EF4-FFF2-40B4-BE49-F238E27FC236}">
                <a16:creationId xmlns:a16="http://schemas.microsoft.com/office/drawing/2014/main" id="{FF554781-14B0-3537-B9F0-3E78361F7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035" y="1841418"/>
            <a:ext cx="3251367" cy="1587582"/>
          </a:xfrm>
          <a:prstGeom prst="rect">
            <a:avLst/>
          </a:prstGeom>
        </p:spPr>
      </p:pic>
      <p:pic>
        <p:nvPicPr>
          <p:cNvPr id="9" name="图片 8">
            <a:extLst>
              <a:ext uri="{FF2B5EF4-FFF2-40B4-BE49-F238E27FC236}">
                <a16:creationId xmlns:a16="http://schemas.microsoft.com/office/drawing/2014/main" id="{D889288D-0E61-74D6-FE08-D767841A4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7347" y="4004612"/>
            <a:ext cx="2768742" cy="2260716"/>
          </a:xfrm>
          <a:prstGeom prst="rect">
            <a:avLst/>
          </a:prstGeom>
        </p:spPr>
      </p:pic>
    </p:spTree>
    <p:extLst>
      <p:ext uri="{BB962C8B-B14F-4D97-AF65-F5344CB8AC3E}">
        <p14:creationId xmlns:p14="http://schemas.microsoft.com/office/powerpoint/2010/main" val="494905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195070" cy="45910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Part.06</a:t>
            </a:r>
          </a:p>
        </p:txBody>
      </p:sp>
      <p:sp>
        <p:nvSpPr>
          <p:cNvPr id="9" name="文本框 8"/>
          <p:cNvSpPr txBox="1"/>
          <p:nvPr/>
        </p:nvSpPr>
        <p:spPr>
          <a:xfrm>
            <a:off x="3327403" y="4789618"/>
            <a:ext cx="5537199" cy="705485"/>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总结</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60" y="1108969"/>
            <a:ext cx="1888387"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6.1</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总结</a:t>
            </a:r>
          </a:p>
        </p:txBody>
      </p:sp>
      <p:sp>
        <p:nvSpPr>
          <p:cNvPr id="20" name="TextBox 74"/>
          <p:cNvSpPr txBox="1"/>
          <p:nvPr/>
        </p:nvSpPr>
        <p:spPr>
          <a:xfrm>
            <a:off x="2981960" y="2264625"/>
            <a:ext cx="8444653" cy="738664"/>
          </a:xfrm>
          <a:prstGeom prst="rect">
            <a:avLst/>
          </a:prstGeom>
          <a:noFill/>
        </p:spPr>
        <p:txBody>
          <a:bodyPr wrap="square" lIns="0" tIns="0" rIns="0" bIns="0" rtlCol="0">
            <a:spAutoFit/>
          </a:bodyPr>
          <a:lstStyle/>
          <a:p>
            <a:pPr algn="ctr">
              <a:buClrTx/>
              <a:buSzTx/>
              <a:buFontTx/>
            </a:pPr>
            <a:r>
              <a:rPr lang="zh-CN" sz="2400" dirty="0">
                <a:solidFill>
                  <a:schemeClr val="tx1">
                    <a:lumMod val="65000"/>
                    <a:lumOff val="35000"/>
                  </a:schemeClr>
                </a:solidFill>
                <a:latin typeface="微软雅黑" panose="020B0503020204020204" pitchFamily="34" charset="-122"/>
                <a:ea typeface="微软雅黑" panose="020B0503020204020204" pitchFamily="34" charset="-122"/>
              </a:rPr>
              <a:t>对于程序层次的搭建有了更好的思考</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，学习了各类插件与集成环境联合开发的知识</a:t>
            </a:r>
            <a:endParaRPr 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488629" y="2286537"/>
            <a:ext cx="672075" cy="672075"/>
            <a:chOff x="2769119" y="1848492"/>
            <a:chExt cx="504056" cy="504056"/>
          </a:xfrm>
        </p:grpSpPr>
        <p:sp>
          <p:nvSpPr>
            <p:cNvPr id="32" name="椭圆 31"/>
            <p:cNvSpPr/>
            <p:nvPr/>
          </p:nvSpPr>
          <p:spPr>
            <a:xfrm>
              <a:off x="2769119" y="1848492"/>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TextBox 66"/>
            <p:cNvSpPr txBox="1"/>
            <p:nvPr/>
          </p:nvSpPr>
          <p:spPr>
            <a:xfrm>
              <a:off x="2808589" y="1931243"/>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01</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1480081" y="3812420"/>
            <a:ext cx="672075" cy="672075"/>
            <a:chOff x="2471142" y="2586760"/>
            <a:chExt cx="504056" cy="504056"/>
          </a:xfrm>
        </p:grpSpPr>
        <p:sp>
          <p:nvSpPr>
            <p:cNvPr id="39" name="椭圆 38"/>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TextBox 69"/>
            <p:cNvSpPr txBox="1"/>
            <p:nvPr/>
          </p:nvSpPr>
          <p:spPr>
            <a:xfrm>
              <a:off x="2510612" y="2669511"/>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02</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1520529" y="5454476"/>
            <a:ext cx="672075" cy="672075"/>
            <a:chOff x="2769119" y="3325028"/>
            <a:chExt cx="504056" cy="504056"/>
          </a:xfrm>
        </p:grpSpPr>
        <p:sp>
          <p:nvSpPr>
            <p:cNvPr id="42" name="椭圆 41"/>
            <p:cNvSpPr/>
            <p:nvPr/>
          </p:nvSpPr>
          <p:spPr>
            <a:xfrm>
              <a:off x="2769119" y="3325028"/>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3" name="TextBox 72"/>
            <p:cNvSpPr txBox="1"/>
            <p:nvPr/>
          </p:nvSpPr>
          <p:spPr>
            <a:xfrm>
              <a:off x="2808589" y="3407779"/>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03</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nvSpPr>
        <p:spPr>
          <a:xfrm>
            <a:off x="5085898" y="1700811"/>
            <a:ext cx="1960793" cy="913007"/>
          </a:xfrm>
          <a:prstGeom prst="rect">
            <a:avLst/>
          </a:prstGeom>
          <a:noFill/>
        </p:spPr>
        <p:txBody>
          <a:bodyPr wrap="none" lIns="91436" tIns="45718" rIns="91436" bIns="45718" rtlCol="0">
            <a:spAutoFit/>
          </a:bodyPr>
          <a:lstStyle/>
          <a:p>
            <a:r>
              <a:rPr lang="zh-CN" altLang="en-US" sz="5300" b="1" dirty="0">
                <a:solidFill>
                  <a:srgbClr val="0070C0"/>
                </a:solidFill>
                <a:latin typeface="微软雅黑" panose="020B0503020204020204" pitchFamily="34" charset="-122"/>
                <a:ea typeface="微软雅黑" panose="020B0503020204020204" pitchFamily="34" charset="-122"/>
              </a:rPr>
              <a:t>致  谢</a:t>
            </a:r>
          </a:p>
        </p:txBody>
      </p:sp>
      <p:sp>
        <p:nvSpPr>
          <p:cNvPr id="3" name="TextBox 5"/>
          <p:cNvSpPr txBox="1"/>
          <p:nvPr/>
        </p:nvSpPr>
        <p:spPr>
          <a:xfrm>
            <a:off x="1391480" y="2764935"/>
            <a:ext cx="9409045" cy="2583180"/>
          </a:xfrm>
          <a:prstGeom prst="rect">
            <a:avLst/>
          </a:prstGeom>
          <a:noFill/>
        </p:spPr>
        <p:txBody>
          <a:bodyPr wrap="square" lIns="91436" tIns="45718" rIns="91436" bIns="45718" rtlCol="0">
            <a:spAutoFit/>
          </a:bodyPr>
          <a:lstStyle/>
          <a:p>
            <a:pPr algn="ctr">
              <a:lnSpc>
                <a:spcPct val="150000"/>
              </a:lnSpc>
            </a:pPr>
            <a:r>
              <a:rPr lang="zh-CN" altLang="en-US" sz="2700" dirty="0">
                <a:solidFill>
                  <a:schemeClr val="tx1">
                    <a:lumMod val="65000"/>
                    <a:lumOff val="35000"/>
                  </a:schemeClr>
                </a:solidFill>
                <a:latin typeface="微软雅黑" panose="020B0503020204020204" pitchFamily="34" charset="-122"/>
                <a:ea typeface="微软雅黑" panose="020B0503020204020204" pitchFamily="34" charset="-122"/>
              </a:rPr>
              <a:t>感谢母校提供的学习与实践的机会；</a:t>
            </a:r>
            <a:endParaRPr lang="en-US" altLang="zh-CN" sz="27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700" dirty="0">
                <a:solidFill>
                  <a:schemeClr val="tx1">
                    <a:lumMod val="65000"/>
                    <a:lumOff val="35000"/>
                  </a:schemeClr>
                </a:solidFill>
                <a:latin typeface="微软雅黑" panose="020B0503020204020204" pitchFamily="34" charset="-122"/>
                <a:ea typeface="微软雅黑" panose="020B0503020204020204" pitchFamily="34" charset="-122"/>
              </a:rPr>
              <a:t>感谢导师团队，特别感谢吕建明老师和助教给予的耐心指导；</a:t>
            </a:r>
            <a:endParaRPr lang="en-US" altLang="zh-CN" sz="27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700" dirty="0">
                <a:solidFill>
                  <a:schemeClr val="tx1">
                    <a:lumMod val="65000"/>
                    <a:lumOff val="35000"/>
                  </a:schemeClr>
                </a:solidFill>
                <a:latin typeface="微软雅黑" panose="020B0503020204020204" pitchFamily="34" charset="-122"/>
                <a:ea typeface="微软雅黑" panose="020B0503020204020204" pitchFamily="34" charset="-122"/>
              </a:rPr>
              <a:t>感谢同学们的帮助和网络上的各类教程；</a:t>
            </a:r>
            <a:endParaRPr lang="en-US" altLang="zh-CN" sz="27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700" dirty="0">
                <a:solidFill>
                  <a:schemeClr val="tx1">
                    <a:lumMod val="65000"/>
                    <a:lumOff val="35000"/>
                  </a:schemeClr>
                </a:solidFill>
                <a:latin typeface="微软雅黑" panose="020B0503020204020204" pitchFamily="34" charset="-122"/>
                <a:ea typeface="微软雅黑" panose="020B0503020204020204" pitchFamily="34" charset="-122"/>
              </a:rPr>
              <a:t>感谢答辩评审！</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2000" b="-2000"/>
          </a:stretch>
        </a:blipFill>
        <a:effectLst/>
      </p:bgPr>
    </p:bg>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6" cstate="print">
            <a:extLst>
              <a:ext uri="{28A0092B-C50C-407E-A947-70E740481C1C}">
                <a14:useLocalDpi xmlns:a14="http://schemas.microsoft.com/office/drawing/2010/main" val="0"/>
              </a:ext>
            </a:extLst>
          </a:blip>
          <a:srcRect l="50887"/>
          <a:stretch>
            <a:fillRect/>
          </a:stretch>
        </p:blipFill>
        <p:spPr bwMode="auto">
          <a:xfrm rot="5400000" flipH="1">
            <a:off x="6024000" y="-3032193"/>
            <a:ext cx="144000" cy="1045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6"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8"/>
            <a:ext cx="12192000" cy="2861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5" name="文本框 14"/>
          <p:cNvSpPr txBox="1"/>
          <p:nvPr/>
        </p:nvSpPr>
        <p:spPr>
          <a:xfrm>
            <a:off x="2590800" y="3137599"/>
            <a:ext cx="7010400" cy="1123380"/>
          </a:xfrm>
          <a:prstGeom prst="rect">
            <a:avLst/>
          </a:prstGeom>
          <a:noFill/>
        </p:spPr>
        <p:txBody>
          <a:bodyPr wrap="square" lIns="91436" tIns="45718" rIns="91436" bIns="45718" rtlCol="0">
            <a:spAutoFit/>
          </a:bodyPr>
          <a:lstStyle/>
          <a:p>
            <a:pPr algn="ctr"/>
            <a:r>
              <a:rPr lang="zh-CN" altLang="en-US" sz="6700" b="1" dirty="0">
                <a:solidFill>
                  <a:schemeClr val="bg1">
                    <a:lumMod val="95000"/>
                  </a:schemeClr>
                </a:solidFill>
                <a:latin typeface="微软雅黑" panose="020B0503020204020204" pitchFamily="34" charset="-122"/>
                <a:ea typeface="微软雅黑" panose="020B0503020204020204" pitchFamily="34" charset="-122"/>
              </a:rPr>
              <a:t>请各位老师指正</a:t>
            </a:r>
            <a:endParaRPr lang="en-US" altLang="zh-CN" sz="67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TextBox 6"/>
          <p:cNvSpPr txBox="1"/>
          <p:nvPr/>
        </p:nvSpPr>
        <p:spPr>
          <a:xfrm>
            <a:off x="3669707" y="5644931"/>
            <a:ext cx="1210531" cy="400081"/>
          </a:xfrm>
          <a:prstGeom prst="rect">
            <a:avLst/>
          </a:prstGeom>
          <a:noFill/>
        </p:spPr>
        <p:txBody>
          <a:bodyPr wrap="none" lIns="91412" tIns="45706" rIns="91412" bIns="45706" rtlCol="0">
            <a:spAutoFit/>
          </a:bodyPr>
          <a:lstStyle>
            <a:defPPr>
              <a:defRPr lang="zh-CN"/>
            </a:defPPr>
            <a:lvl1pPr>
              <a:defRPr sz="2000">
                <a:solidFill>
                  <a:schemeClr val="accent2"/>
                </a:solidFill>
                <a:latin typeface="+mn-ea"/>
                <a:ea typeface="+mn-ea"/>
              </a:defRPr>
            </a:lvl1pPr>
          </a:lstStyle>
          <a:p>
            <a:pPr algn="l"/>
            <a:r>
              <a:rPr lang="zh-CN" altLang="en-US" b="1" dirty="0">
                <a:solidFill>
                  <a:srgbClr val="0070C0"/>
                </a:solidFill>
                <a:latin typeface="微软雅黑" panose="020B0503020204020204" pitchFamily="34" charset="-122"/>
                <a:ea typeface="微软雅黑" panose="020B0503020204020204" pitchFamily="34" charset="-122"/>
              </a:rPr>
              <a:t>答辩人</a:t>
            </a:r>
            <a:r>
              <a:rPr lang="zh-CN" altLang="en-US" dirty="0">
                <a:solidFill>
                  <a:srgbClr val="0070C0"/>
                </a:solidFill>
                <a:latin typeface="微软雅黑" panose="020B0503020204020204" pitchFamily="34" charset="-122"/>
                <a:ea typeface="微软雅黑" panose="020B0503020204020204" pitchFamily="34" charset="-122"/>
              </a:rPr>
              <a:t>：</a:t>
            </a:r>
          </a:p>
        </p:txBody>
      </p:sp>
      <p:sp>
        <p:nvSpPr>
          <p:cNvPr id="14" name="TextBox 7"/>
          <p:cNvSpPr txBox="1"/>
          <p:nvPr/>
        </p:nvSpPr>
        <p:spPr>
          <a:xfrm>
            <a:off x="6925232" y="5644931"/>
            <a:ext cx="2236453" cy="400081"/>
          </a:xfrm>
          <a:prstGeom prst="rect">
            <a:avLst/>
          </a:prstGeom>
          <a:noFill/>
        </p:spPr>
        <p:txBody>
          <a:bodyPr wrap="none" lIns="91412" tIns="45706" rIns="91412" bIns="45706" rtlCol="0">
            <a:spAutoFit/>
          </a:bodyPr>
          <a:lstStyle/>
          <a:p>
            <a:pPr algn="l"/>
            <a:r>
              <a:rPr lang="zh-CN" altLang="en-US" sz="2000" b="1" dirty="0">
                <a:solidFill>
                  <a:srgbClr val="0070C0"/>
                </a:solidFill>
                <a:latin typeface="微软雅黑" panose="020B0503020204020204" pitchFamily="34" charset="-122"/>
                <a:ea typeface="微软雅黑" panose="020B0503020204020204" pitchFamily="34" charset="-122"/>
              </a:rPr>
              <a:t>指导教师</a:t>
            </a:r>
            <a:r>
              <a:rPr lang="zh-CN" altLang="en-US" sz="2000" dirty="0">
                <a:solidFill>
                  <a:srgbClr val="0070C0"/>
                </a:solidFill>
                <a:latin typeface="微软雅黑" panose="020B0503020204020204" pitchFamily="34" charset="-122"/>
                <a:ea typeface="微软雅黑" panose="020B0503020204020204" pitchFamily="34" charset="-122"/>
              </a:rPr>
              <a:t>：</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吕建明</a:t>
            </a:r>
          </a:p>
        </p:txBody>
      </p:sp>
      <p:sp>
        <p:nvSpPr>
          <p:cNvPr id="11" name="Freeform 7"/>
          <p:cNvSpPr>
            <a:spLocks noChangeAspect="1" noEditPoints="1"/>
          </p:cNvSpPr>
          <p:nvPr/>
        </p:nvSpPr>
        <p:spPr bwMode="auto">
          <a:xfrm>
            <a:off x="3172379" y="5611851"/>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2" tIns="45706" rIns="91412" bIns="45706"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Freeform 8"/>
          <p:cNvSpPr>
            <a:spLocks noChangeAspect="1" noEditPoints="1"/>
          </p:cNvSpPr>
          <p:nvPr/>
        </p:nvSpPr>
        <p:spPr bwMode="auto">
          <a:xfrm>
            <a:off x="6438231" y="5611850"/>
            <a:ext cx="464288" cy="466247"/>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070C0"/>
          </a:solidFill>
          <a:ln>
            <a:noFill/>
          </a:ln>
        </p:spPr>
        <p:txBody>
          <a:bodyPr vert="horz" wrap="square" lIns="91412" tIns="45706" rIns="91412" bIns="45706" numCol="1" anchor="t" anchorCtr="0" compatLnSpc="1"/>
          <a:lstStyle/>
          <a:p>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15956" y="613549"/>
            <a:ext cx="4360089" cy="980852"/>
          </a:xfrm>
          <a:prstGeom prst="rect">
            <a:avLst/>
          </a:prstGeom>
        </p:spPr>
      </p:pic>
      <p:sp>
        <p:nvSpPr>
          <p:cNvPr id="2" name="文本框 1">
            <a:extLst>
              <a:ext uri="{FF2B5EF4-FFF2-40B4-BE49-F238E27FC236}">
                <a16:creationId xmlns:a16="http://schemas.microsoft.com/office/drawing/2014/main" id="{5F3B29D6-4563-A68E-8295-79C372432120}"/>
              </a:ext>
            </a:extLst>
          </p:cNvPr>
          <p:cNvSpPr txBox="1"/>
          <p:nvPr/>
        </p:nvSpPr>
        <p:spPr>
          <a:xfrm>
            <a:off x="3491948" y="4313583"/>
            <a:ext cx="5387009" cy="38472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hlinkClick r:id="rId8">
                  <a:extLst>
                    <a:ext uri="{A12FA001-AC4F-418D-AE19-62706E023703}">
                      <ahyp:hlinkClr xmlns:ahyp="http://schemas.microsoft.com/office/drawing/2018/hyperlinkcolor" val="tx"/>
                    </a:ext>
                  </a:extLst>
                </a:hlinkClick>
              </a:rPr>
              <a:t>项目相关文件均已上传</a:t>
            </a:r>
            <a:r>
              <a:rPr lang="en-US" altLang="zh-CN" dirty="0">
                <a:solidFill>
                  <a:schemeClr val="bg1"/>
                </a:solidFill>
                <a:latin typeface="微软雅黑" panose="020B0503020204020204" pitchFamily="34" charset="-122"/>
                <a:ea typeface="微软雅黑" panose="020B0503020204020204" pitchFamily="34" charset="-122"/>
                <a:hlinkClick r:id="rId8">
                  <a:extLst>
                    <a:ext uri="{A12FA001-AC4F-418D-AE19-62706E023703}">
                      <ahyp:hlinkClr xmlns:ahyp="http://schemas.microsoft.com/office/drawing/2018/hyperlinkcolor" val="tx"/>
                    </a:ext>
                  </a:extLst>
                </a:hlinkClick>
              </a:rPr>
              <a:t>Github</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29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244626" y="1108710"/>
            <a:ext cx="3058132"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2.2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程序支持与开发环境</a:t>
            </a:r>
          </a:p>
        </p:txBody>
      </p:sp>
      <p:sp>
        <p:nvSpPr>
          <p:cNvPr id="18" name="矩形 3"/>
          <p:cNvSpPr/>
          <p:nvPr/>
        </p:nvSpPr>
        <p:spPr>
          <a:xfrm>
            <a:off x="1793696" y="3531035"/>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sp>
        <p:nvSpPr>
          <p:cNvPr id="20" name="TextBox 74"/>
          <p:cNvSpPr txBox="1"/>
          <p:nvPr/>
        </p:nvSpPr>
        <p:spPr>
          <a:xfrm>
            <a:off x="5647403" y="2205495"/>
            <a:ext cx="5088565" cy="256480"/>
          </a:xfrm>
          <a:prstGeom prst="rect">
            <a:avLst/>
          </a:prstGeom>
          <a:noFill/>
        </p:spPr>
        <p:txBody>
          <a:bodyPr wrap="square" lIns="0" tIns="0" rIns="0" bIns="0" rtlCol="0">
            <a:spAutoFit/>
          </a:bodyPr>
          <a:lstStyle/>
          <a:p>
            <a:pPr algn="just">
              <a:lnSpc>
                <a:spcPts val="2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使用</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C++ boost</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库实现序列化和反序列化</a:t>
            </a:r>
          </a:p>
        </p:txBody>
      </p:sp>
      <p:sp>
        <p:nvSpPr>
          <p:cNvPr id="21" name="TextBox 75"/>
          <p:cNvSpPr txBox="1"/>
          <p:nvPr/>
        </p:nvSpPr>
        <p:spPr>
          <a:xfrm>
            <a:off x="5559462" y="3712339"/>
            <a:ext cx="5088565" cy="512961"/>
          </a:xfrm>
          <a:prstGeom prst="rect">
            <a:avLst/>
          </a:prstGeom>
          <a:noFill/>
        </p:spPr>
        <p:txBody>
          <a:bodyPr wrap="square" lIns="0" tIns="0" rIns="0" bIns="0" rtlCol="0">
            <a:spAutoFit/>
          </a:bodyPr>
          <a:lstStyle/>
          <a:p>
            <a:pPr algn="just">
              <a:lnSpc>
                <a:spcPts val="2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引进高德地图进行地图可视化，展示分析结果，便于交互</a:t>
            </a:r>
          </a:p>
        </p:txBody>
      </p:sp>
      <p:sp>
        <p:nvSpPr>
          <p:cNvPr id="25" name="矩形 3"/>
          <p:cNvSpPr/>
          <p:nvPr/>
        </p:nvSpPr>
        <p:spPr>
          <a:xfrm>
            <a:off x="1807342" y="2023389"/>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800" b="1" dirty="0">
                <a:latin typeface="微软雅黑" panose="020B0503020204020204" pitchFamily="34" charset="-122"/>
                <a:ea typeface="微软雅黑" panose="020B0503020204020204" pitchFamily="34" charset="-122"/>
              </a:rPr>
              <a:t>boost</a:t>
            </a:r>
            <a:endParaRPr lang="zh-CN" altLang="en-US" sz="2800" b="1" dirty="0">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502273" y="2138277"/>
            <a:ext cx="672075" cy="672075"/>
            <a:chOff x="2769119" y="1848492"/>
            <a:chExt cx="504056" cy="504056"/>
          </a:xfrm>
        </p:grpSpPr>
        <p:sp>
          <p:nvSpPr>
            <p:cNvPr id="32" name="椭圆 31"/>
            <p:cNvSpPr/>
            <p:nvPr/>
          </p:nvSpPr>
          <p:spPr>
            <a:xfrm>
              <a:off x="2769119" y="1848492"/>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TextBox 66"/>
            <p:cNvSpPr txBox="1"/>
            <p:nvPr/>
          </p:nvSpPr>
          <p:spPr>
            <a:xfrm>
              <a:off x="2808589" y="1931243"/>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01</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1480079" y="3629827"/>
            <a:ext cx="672075" cy="672075"/>
            <a:chOff x="2471142" y="2586760"/>
            <a:chExt cx="504056" cy="504056"/>
          </a:xfrm>
        </p:grpSpPr>
        <p:sp>
          <p:nvSpPr>
            <p:cNvPr id="39" name="椭圆 38"/>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TextBox 69"/>
            <p:cNvSpPr txBox="1"/>
            <p:nvPr/>
          </p:nvSpPr>
          <p:spPr>
            <a:xfrm>
              <a:off x="2510612" y="2669511"/>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02</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sp>
        <p:nvSpPr>
          <p:cNvPr id="45" name="TextBox 83"/>
          <p:cNvSpPr txBox="1"/>
          <p:nvPr/>
        </p:nvSpPr>
        <p:spPr>
          <a:xfrm>
            <a:off x="2439923" y="3781103"/>
            <a:ext cx="2298067"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400" dirty="0">
                <a:solidFill>
                  <a:schemeClr val="bg1"/>
                </a:solidFill>
              </a:rPr>
              <a:t>高德地图</a:t>
            </a:r>
            <a:r>
              <a:rPr lang="en-US" altLang="zh-CN" sz="2400" dirty="0">
                <a:solidFill>
                  <a:schemeClr val="bg1"/>
                </a:solidFill>
              </a:rPr>
              <a:t>JS API</a:t>
            </a:r>
            <a:endParaRPr lang="zh-CN" altLang="en-US" sz="2400" dirty="0">
              <a:solidFill>
                <a:schemeClr val="bg1"/>
              </a:solidFill>
            </a:endParaRPr>
          </a:p>
        </p:txBody>
      </p:sp>
      <p:sp>
        <p:nvSpPr>
          <p:cNvPr id="22" name="矩形 3">
            <a:extLst>
              <a:ext uri="{FF2B5EF4-FFF2-40B4-BE49-F238E27FC236}">
                <a16:creationId xmlns:a16="http://schemas.microsoft.com/office/drawing/2014/main" id="{D027BEBD-7346-E382-EE5C-5A0E56C9C03C}"/>
              </a:ext>
            </a:extLst>
          </p:cNvPr>
          <p:cNvSpPr/>
          <p:nvPr/>
        </p:nvSpPr>
        <p:spPr>
          <a:xfrm>
            <a:off x="1793696" y="5047848"/>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sp>
        <p:nvSpPr>
          <p:cNvPr id="24" name="TextBox 75">
            <a:extLst>
              <a:ext uri="{FF2B5EF4-FFF2-40B4-BE49-F238E27FC236}">
                <a16:creationId xmlns:a16="http://schemas.microsoft.com/office/drawing/2014/main" id="{56506F8D-A37B-B4C3-75EA-45CBAD753E5D}"/>
              </a:ext>
            </a:extLst>
          </p:cNvPr>
          <p:cNvSpPr txBox="1"/>
          <p:nvPr/>
        </p:nvSpPr>
        <p:spPr>
          <a:xfrm>
            <a:off x="5559462" y="5364618"/>
            <a:ext cx="5088565" cy="512961"/>
          </a:xfrm>
          <a:prstGeom prst="rect">
            <a:avLst/>
          </a:prstGeom>
          <a:noFill/>
        </p:spPr>
        <p:txBody>
          <a:bodyPr wrap="square" lIns="0" tIns="0" rIns="0" bIns="0" rtlCol="0">
            <a:spAutoFit/>
          </a:bodyPr>
          <a:lstStyle/>
          <a:p>
            <a:pPr algn="just">
              <a:lnSpc>
                <a:spcPts val="2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利用</a:t>
            </a:r>
            <a:r>
              <a:rPr lang="en-US" altLang="zh-CN" sz="1800" dirty="0" err="1">
                <a:solidFill>
                  <a:schemeClr val="tx1">
                    <a:lumMod val="65000"/>
                    <a:lumOff val="35000"/>
                  </a:schemeClr>
                </a:solidFill>
                <a:latin typeface="微软雅黑" panose="020B0503020204020204" pitchFamily="34" charset="-122"/>
                <a:ea typeface="微软雅黑" panose="020B0503020204020204" pitchFamily="34" charset="-122"/>
              </a:rPr>
              <a:t>WebAssembly</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的</a:t>
            </a:r>
            <a:r>
              <a:rPr lang="en-US" altLang="zh-CN" sz="1800" dirty="0" err="1">
                <a:solidFill>
                  <a:schemeClr val="tx1">
                    <a:lumMod val="65000"/>
                    <a:lumOff val="35000"/>
                  </a:schemeClr>
                </a:solidFill>
                <a:latin typeface="微软雅黑" panose="020B0503020204020204" pitchFamily="34" charset="-122"/>
                <a:ea typeface="微软雅黑" panose="020B0503020204020204" pitchFamily="34" charset="-122"/>
              </a:rPr>
              <a:t>Emscripten</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工具链，实现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JS</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C++</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类的通信</a:t>
            </a:r>
          </a:p>
        </p:txBody>
      </p:sp>
      <p:grpSp>
        <p:nvGrpSpPr>
          <p:cNvPr id="26" name="组合 25">
            <a:extLst>
              <a:ext uri="{FF2B5EF4-FFF2-40B4-BE49-F238E27FC236}">
                <a16:creationId xmlns:a16="http://schemas.microsoft.com/office/drawing/2014/main" id="{C4248A2C-57E0-DC58-0A25-566BDC5BEA70}"/>
              </a:ext>
            </a:extLst>
          </p:cNvPr>
          <p:cNvGrpSpPr/>
          <p:nvPr/>
        </p:nvGrpSpPr>
        <p:grpSpPr>
          <a:xfrm>
            <a:off x="1480079" y="5146640"/>
            <a:ext cx="672075" cy="672075"/>
            <a:chOff x="2471142" y="2586760"/>
            <a:chExt cx="504056" cy="504056"/>
          </a:xfrm>
        </p:grpSpPr>
        <p:sp>
          <p:nvSpPr>
            <p:cNvPr id="27" name="椭圆 26">
              <a:extLst>
                <a:ext uri="{FF2B5EF4-FFF2-40B4-BE49-F238E27FC236}">
                  <a16:creationId xmlns:a16="http://schemas.microsoft.com/office/drawing/2014/main" id="{7A866146-94C8-D36B-9DC3-58BAA9FF19F4}"/>
                </a:ext>
              </a:extLst>
            </p:cNvPr>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 name="TextBox 69">
              <a:extLst>
                <a:ext uri="{FF2B5EF4-FFF2-40B4-BE49-F238E27FC236}">
                  <a16:creationId xmlns:a16="http://schemas.microsoft.com/office/drawing/2014/main" id="{4D495388-5F97-E061-7597-B0A9F741D253}"/>
                </a:ext>
              </a:extLst>
            </p:cNvPr>
            <p:cNvSpPr txBox="1"/>
            <p:nvPr/>
          </p:nvSpPr>
          <p:spPr>
            <a:xfrm>
              <a:off x="2510612" y="2669511"/>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03</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sp>
        <p:nvSpPr>
          <p:cNvPr id="29" name="TextBox 83">
            <a:extLst>
              <a:ext uri="{FF2B5EF4-FFF2-40B4-BE49-F238E27FC236}">
                <a16:creationId xmlns:a16="http://schemas.microsoft.com/office/drawing/2014/main" id="{A96460F5-082A-B3F4-A7D4-E52F7BB0FEE6}"/>
              </a:ext>
            </a:extLst>
          </p:cNvPr>
          <p:cNvSpPr txBox="1"/>
          <p:nvPr/>
        </p:nvSpPr>
        <p:spPr>
          <a:xfrm>
            <a:off x="2439923" y="5256972"/>
            <a:ext cx="2298067" cy="445770"/>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en-US" altLang="zh-CN" sz="2900" dirty="0" err="1">
                <a:solidFill>
                  <a:schemeClr val="bg1"/>
                </a:solidFill>
              </a:rPr>
              <a:t>Emscripten</a:t>
            </a:r>
            <a:endParaRPr lang="zh-CN" altLang="en-US" sz="29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209563" cy="46166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Part.03</a:t>
            </a:r>
          </a:p>
        </p:txBody>
      </p:sp>
      <p:sp>
        <p:nvSpPr>
          <p:cNvPr id="9" name="文本框 8"/>
          <p:cNvSpPr txBox="1"/>
          <p:nvPr/>
        </p:nvSpPr>
        <p:spPr>
          <a:xfrm>
            <a:off x="3327403" y="4789618"/>
            <a:ext cx="5537199" cy="1077214"/>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过程论述</a:t>
            </a:r>
            <a:endParaRPr lang="en-US" altLang="zh-CN" sz="4000" b="1" spc="600" dirty="0">
              <a:solidFill>
                <a:srgbClr val="0070C0"/>
              </a:solidFill>
              <a:latin typeface="微软雅黑" panose="020B0503020204020204" pitchFamily="34" charset="-122"/>
              <a:ea typeface="微软雅黑" panose="020B0503020204020204" pitchFamily="34" charset="-122"/>
            </a:endParaRPr>
          </a:p>
          <a:p>
            <a:pPr algn="ctr"/>
            <a:r>
              <a:rPr lang="en-US" altLang="zh-CN" sz="2400" b="1" spc="600" dirty="0">
                <a:solidFill>
                  <a:srgbClr val="0070C0"/>
                </a:solidFill>
                <a:latin typeface="微软雅黑" panose="020B0503020204020204" pitchFamily="34" charset="-122"/>
                <a:ea typeface="微软雅黑" panose="020B0503020204020204" pitchFamily="34" charset="-122"/>
              </a:rPr>
              <a:t>01.</a:t>
            </a:r>
            <a:r>
              <a:rPr lang="zh-CN" altLang="en-US" sz="2400" b="1" spc="600" dirty="0">
                <a:solidFill>
                  <a:srgbClr val="0070C0"/>
                </a:solidFill>
                <a:latin typeface="微软雅黑" panose="020B0503020204020204" pitchFamily="34" charset="-122"/>
                <a:ea typeface="微软雅黑" panose="020B0503020204020204" pitchFamily="34" charset="-122"/>
              </a:rPr>
              <a:t>数据处理</a:t>
            </a:r>
            <a:endParaRPr lang="zh-CN" altLang="en-US" sz="2000" b="1" spc="600" dirty="0">
              <a:solidFill>
                <a:srgbClr val="0070C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49582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60" y="1108969"/>
            <a:ext cx="1888387"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3.1.1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基础类</a:t>
            </a:r>
          </a:p>
        </p:txBody>
      </p:sp>
      <p:sp>
        <p:nvSpPr>
          <p:cNvPr id="44" name="椭圆 43"/>
          <p:cNvSpPr>
            <a:spLocks noChangeAspect="1"/>
          </p:cNvSpPr>
          <p:nvPr/>
        </p:nvSpPr>
        <p:spPr>
          <a:xfrm>
            <a:off x="1245294" y="2543555"/>
            <a:ext cx="3508519" cy="3508519"/>
          </a:xfrm>
          <a:prstGeom prst="ellipse">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45" name="椭圆 44"/>
          <p:cNvSpPr>
            <a:spLocks noChangeAspect="1"/>
          </p:cNvSpPr>
          <p:nvPr/>
        </p:nvSpPr>
        <p:spPr>
          <a:xfrm>
            <a:off x="1635127" y="2933387"/>
            <a:ext cx="2728848" cy="2728848"/>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46" name="椭圆 45"/>
          <p:cNvSpPr>
            <a:spLocks noChangeAspect="1"/>
          </p:cNvSpPr>
          <p:nvPr/>
        </p:nvSpPr>
        <p:spPr>
          <a:xfrm>
            <a:off x="2024968" y="3323226"/>
            <a:ext cx="1949177" cy="1949177"/>
          </a:xfrm>
          <a:prstGeom prst="ellipse">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47" name="椭圆 46"/>
          <p:cNvSpPr>
            <a:spLocks noChangeAspect="1"/>
          </p:cNvSpPr>
          <p:nvPr/>
        </p:nvSpPr>
        <p:spPr>
          <a:xfrm>
            <a:off x="2414797" y="3713057"/>
            <a:ext cx="1169507" cy="1169507"/>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cxnSp>
        <p:nvCxnSpPr>
          <p:cNvPr id="48" name="直线连接符 27"/>
          <p:cNvCxnSpPr/>
          <p:nvPr/>
        </p:nvCxnSpPr>
        <p:spPr>
          <a:xfrm>
            <a:off x="4125161" y="2065347"/>
            <a:ext cx="2362529" cy="0"/>
          </a:xfrm>
          <a:prstGeom prst="line">
            <a:avLst/>
          </a:prstGeom>
          <a:ln w="1270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0" name="直线连接符 30"/>
          <p:cNvCxnSpPr/>
          <p:nvPr/>
        </p:nvCxnSpPr>
        <p:spPr>
          <a:xfrm>
            <a:off x="4172150" y="4671696"/>
            <a:ext cx="2362529" cy="0"/>
          </a:xfrm>
          <a:prstGeom prst="line">
            <a:avLst/>
          </a:prstGeom>
          <a:ln w="1270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52" name="文本框 34"/>
          <p:cNvSpPr>
            <a:spLocks noChangeArrowheads="1"/>
          </p:cNvSpPr>
          <p:nvPr/>
        </p:nvSpPr>
        <p:spPr bwMode="auto">
          <a:xfrm>
            <a:off x="6480976" y="1820391"/>
            <a:ext cx="4389000" cy="120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01.Point</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类</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50000"/>
              </a:lnSpc>
              <a:buClrTx/>
              <a:buSzTx/>
              <a:buFontTx/>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出租车的轨迹点类，包括时空信息和车名，能直观地将原始信息载入内存。</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endParaRPr>
          </a:p>
        </p:txBody>
      </p:sp>
      <p:sp>
        <p:nvSpPr>
          <p:cNvPr id="54" name="文本框 34"/>
          <p:cNvSpPr>
            <a:spLocks noChangeArrowheads="1"/>
          </p:cNvSpPr>
          <p:nvPr/>
        </p:nvSpPr>
        <p:spPr bwMode="auto">
          <a:xfrm>
            <a:off x="6487961" y="4421878"/>
            <a:ext cx="4389000" cy="833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02.taxi</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类</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将一辆出租车的</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Point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聚合在一个类中</a:t>
            </a: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56" name="饼形 7"/>
          <p:cNvSpPr>
            <a:spLocks noChangeAspect="1"/>
          </p:cNvSpPr>
          <p:nvPr/>
        </p:nvSpPr>
        <p:spPr>
          <a:xfrm>
            <a:off x="493467" y="1791727"/>
            <a:ext cx="5012168" cy="5012168"/>
          </a:xfrm>
          <a:prstGeom prst="pie">
            <a:avLst>
              <a:gd name="adj1" fmla="val 16891099"/>
              <a:gd name="adj2" fmla="val 1838917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57" name="饼形 8"/>
          <p:cNvSpPr>
            <a:spLocks noChangeAspect="1"/>
          </p:cNvSpPr>
          <p:nvPr/>
        </p:nvSpPr>
        <p:spPr>
          <a:xfrm>
            <a:off x="994689" y="2306598"/>
            <a:ext cx="4009735" cy="4009735"/>
          </a:xfrm>
          <a:prstGeom prst="pie">
            <a:avLst>
              <a:gd name="adj1" fmla="val 18800821"/>
              <a:gd name="adj2" fmla="val 2048707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58" name="饼形 9"/>
          <p:cNvSpPr>
            <a:spLocks noChangeAspect="1"/>
          </p:cNvSpPr>
          <p:nvPr/>
        </p:nvSpPr>
        <p:spPr>
          <a:xfrm>
            <a:off x="1487436" y="2811095"/>
            <a:ext cx="3007301" cy="3007301"/>
          </a:xfrm>
          <a:prstGeom prst="pie">
            <a:avLst>
              <a:gd name="adj1" fmla="val 21086868"/>
              <a:gd name="adj2" fmla="val 177286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59" name="饼形 10"/>
          <p:cNvSpPr>
            <a:spLocks noChangeAspect="1"/>
          </p:cNvSpPr>
          <p:nvPr/>
        </p:nvSpPr>
        <p:spPr>
          <a:xfrm>
            <a:off x="1746508" y="3078636"/>
            <a:ext cx="2506085" cy="2506085"/>
          </a:xfrm>
          <a:prstGeom prst="pie">
            <a:avLst>
              <a:gd name="adj1" fmla="val 2573177"/>
              <a:gd name="adj2" fmla="val 630420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3449</TotalTime>
  <Words>3558</Words>
  <Application>Microsoft Office PowerPoint</Application>
  <PresentationFormat>宽屏</PresentationFormat>
  <Paragraphs>374</Paragraphs>
  <Slides>66</Slides>
  <Notes>17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66</vt:i4>
      </vt:variant>
    </vt:vector>
  </HeadingPairs>
  <TitlesOfParts>
    <vt:vector size="77" baseType="lpstr">
      <vt:lpstr>Adobe 黑体 Std R</vt:lpstr>
      <vt:lpstr>Adobe 宋体 Std L</vt:lpstr>
      <vt:lpstr>Impact MT Std</vt:lpstr>
      <vt:lpstr>等线</vt:lpstr>
      <vt:lpstr>等线 Light</vt:lpstr>
      <vt:lpstr>时尚中黑简体</vt:lpstr>
      <vt:lpstr>微软雅黑</vt:lpstr>
      <vt:lpstr>Arial</vt:lpstr>
      <vt:lpstr>Consolas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祝 锦红</cp:lastModifiedBy>
  <cp:revision>209</cp:revision>
  <dcterms:created xsi:type="dcterms:W3CDTF">2016-11-24T09:20:00Z</dcterms:created>
  <dcterms:modified xsi:type="dcterms:W3CDTF">2023-05-15T15:58:50Z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C4CEFD3DD6EB44A3997AE2C32BF48CCE</vt:lpwstr>
  </property>
</Properties>
</file>